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89" r:id="rId3"/>
    <p:sldId id="267" r:id="rId4"/>
    <p:sldId id="297" r:id="rId5"/>
    <p:sldId id="296" r:id="rId6"/>
    <p:sldId id="282" r:id="rId7"/>
    <p:sldId id="281" r:id="rId8"/>
    <p:sldId id="283" r:id="rId9"/>
    <p:sldId id="279" r:id="rId10"/>
    <p:sldId id="280" r:id="rId11"/>
    <p:sldId id="268" r:id="rId12"/>
    <p:sldId id="293" r:id="rId13"/>
    <p:sldId id="2147472694" r:id="rId14"/>
    <p:sldId id="272" r:id="rId15"/>
    <p:sldId id="284" r:id="rId16"/>
    <p:sldId id="265" r:id="rId17"/>
    <p:sldId id="288" r:id="rId18"/>
    <p:sldId id="257" r:id="rId19"/>
    <p:sldId id="274" r:id="rId20"/>
    <p:sldId id="285" r:id="rId21"/>
    <p:sldId id="273" r:id="rId22"/>
    <p:sldId id="264" r:id="rId23"/>
    <p:sldId id="292" r:id="rId24"/>
    <p:sldId id="275" r:id="rId25"/>
    <p:sldId id="263" r:id="rId26"/>
    <p:sldId id="266" r:id="rId27"/>
    <p:sldId id="276" r:id="rId28"/>
    <p:sldId id="290" r:id="rId29"/>
    <p:sldId id="2147472687" r:id="rId30"/>
    <p:sldId id="2147472688" r:id="rId31"/>
    <p:sldId id="2147472689" r:id="rId32"/>
    <p:sldId id="2147472681" r:id="rId33"/>
    <p:sldId id="2147472685" r:id="rId34"/>
    <p:sldId id="2147472693" r:id="rId35"/>
    <p:sldId id="2147472692" r:id="rId36"/>
    <p:sldId id="2147472686" r:id="rId37"/>
    <p:sldId id="2147472691" r:id="rId38"/>
    <p:sldId id="291" r:id="rId39"/>
    <p:sldId id="278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95"/>
  </p:normalViewPr>
  <p:slideViewPr>
    <p:cSldViewPr snapToGrid="0">
      <p:cViewPr varScale="1">
        <p:scale>
          <a:sx n="106" d="100"/>
          <a:sy n="106" d="100"/>
        </p:scale>
        <p:origin x="1992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7B812E-DF32-6CA0-A66C-0CDC12BE4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17448-4B76-1688-1E52-71B2E881D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ABA0F-CEB8-3D42-8822-F5E0B2857A1A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4541D-F409-10EC-F466-CCB7ACB8D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FC72-4B4A-E62C-89DD-091B48F740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CC0B5-857A-F742-ADF0-D5078B507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C89B3-55F1-EC4A-9A20-A2952A19E1D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E67D9-6704-524F-8893-640C3E610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5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D474-1088-4C71-E5A1-51850D24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024F0-4BB1-CB46-B61A-14ACA712F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2B938-5BA5-FE2E-1B09-8341FCFC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1E1B2-9685-B446-944B-3D2F9A87C441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729-8CC5-9133-BECA-1756338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3359"/>
            <a:ext cx="4114800" cy="365125"/>
          </a:xfrm>
        </p:spPr>
        <p:txBody>
          <a:bodyPr/>
          <a:lstStyle/>
          <a:p>
            <a:r>
              <a:rPr lang="en-US" dirty="0"/>
              <a:t>Dan McCreary,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DC310-ADE2-AF9E-F1F9-A943A085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C27-D0DA-AA87-AC7B-29B6E5A4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F9D1-634A-4A1A-4534-565F50D7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B9B2-A0D1-BD5A-528D-37DC43D9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DA7-92DD-1A48-9204-A8D6EFABDD47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48F-919F-730C-7137-5B3514F1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3420"/>
            <a:ext cx="4114800" cy="365125"/>
          </a:xfrm>
        </p:spPr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AC-33AD-ABE1-9232-9F95C470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829-869E-E904-3233-50669BF3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0FC-F26A-5CF5-4167-E5ACF3032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4CD0-D7ED-D1E5-14C5-EAE170AAD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64BC9-5EE4-44E0-8D67-058D0DD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1C1-DE66-4B4D-B42A-26454790632F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F7322-210A-8E4D-3FC6-ED557C5E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4197-9E19-B96B-B67D-B3F3C89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56B6-16EE-2E3E-DBC8-B1F8AEA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347BB-03C9-6803-AF7B-C9EFFAFA3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BEA60-02C6-392A-1099-0824670B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1D827-095D-B76D-D02B-ADC07A16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7E11-3DF1-9E38-9CA1-E4C850833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BC409-A462-7046-97EF-F91518C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A5D0-A090-FB42-A1F9-20815D3BFEDB}" type="datetime1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E6954-7250-0AA8-0399-48094C6F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D24AC-B960-F475-B8BB-A67724A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9097-2A86-5337-AFE5-2DD0EC8B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4DD79-367C-8C81-9A6A-A9340F48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8ED9-BE7C-3C47-BA43-1F6E25937090}" type="datetime1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8CBBE-F592-0D2E-2921-15246981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6B0B-1A15-0543-D8AA-9A63C322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A5195-3B83-3FF0-466A-B5DD894B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E6E7-B684-D440-B0DC-9601C7E33DD3}" type="datetime1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D75E9-63BA-B87A-AECA-F189CDA4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27BB-6FD1-30C2-8DAD-082FB25F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E8B-99F0-45A8-BCAB-DBB719616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7199" y="305406"/>
            <a:ext cx="9601200" cy="304699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title; Arial 22pt bold, sentence case (1 line)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FA8CA-0947-4A58-87AE-004F617F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8F62C-9090-4EA7-BBD2-48141040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D93-7D4B-4CBC-BABC-3A8AC08CB7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8A49B71C-EE28-4F4C-994D-7E348611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7203D-7AF0-48CF-9AA1-1400585FFB1C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AECF5E8-95BC-C197-A2F5-A4B7A425B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258888"/>
            <a:ext cx="11274425" cy="4735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50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6">
          <p15:clr>
            <a:srgbClr val="FBAE40"/>
          </p15:clr>
        </p15:guide>
        <p15:guide id="3" orient="horz" pos="793">
          <p15:clr>
            <a:srgbClr val="FBAE40"/>
          </p15:clr>
        </p15:guide>
        <p15:guide id="4" orient="horz" pos="3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21084"/>
            <a:ext cx="11360800" cy="489334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044800" y="60918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44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DE173-8D33-86B5-3EBF-C39B169E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47784"/>
            <a:ext cx="10515600" cy="666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72B6-93D7-2700-A443-4DD26BCD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785" y="1344978"/>
            <a:ext cx="10515600" cy="468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4C9C-8EBE-C870-E954-529FF8D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91A68-BCDF-2246-AD5E-DEF0406B4984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F390-EE76-499E-AD9B-1CEA8F4F7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FB82-F812-2648-ABC9-BA8DBC43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1246" y="621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6DD8C6-A3C0-7343-A2BE-3CE584C77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5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mccreary.github.io/graph-systems-thinking/" TargetMode="External"/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Relationship Id="rId9" Type="http://schemas.openxmlformats.org/officeDocument/2006/relationships/hyperlink" Target="https://dmccreary.github.io/personal-financ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447-E164-D1CE-1AE2-65B4A6734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702" y="802778"/>
            <a:ext cx="10688595" cy="3947452"/>
          </a:xfrm>
        </p:spPr>
        <p:txBody>
          <a:bodyPr>
            <a:noAutofit/>
          </a:bodyPr>
          <a:lstStyle/>
          <a:p>
            <a:r>
              <a:rPr lang="en-US" sz="2800" dirty="0"/>
              <a:t>University of Minnesota</a:t>
            </a:r>
            <a:br>
              <a:rPr lang="en-US" sz="2800" dirty="0"/>
            </a:br>
            <a:r>
              <a:rPr lang="en-US" sz="2800" dirty="0"/>
              <a:t>Deep Learning (EE 4940)</a:t>
            </a:r>
            <a:br>
              <a:rPr lang="en-US" sz="2800" dirty="0"/>
            </a:br>
            <a:r>
              <a:rPr lang="en-US" sz="2800" dirty="0"/>
              <a:t>Guest Lecture</a:t>
            </a:r>
            <a:br>
              <a:rPr lang="en-US" sz="2800" dirty="0"/>
            </a:br>
            <a:br>
              <a:rPr lang="en-US" sz="3200" dirty="0"/>
            </a:br>
            <a:r>
              <a:rPr lang="en-US" sz="3600" dirty="0"/>
              <a:t>Applications of Deep Neural Networks</a:t>
            </a:r>
            <a:br>
              <a:rPr lang="en-US" sz="3600" dirty="0"/>
            </a:br>
            <a:r>
              <a:rPr lang="en-US" sz="3600" dirty="0"/>
              <a:t>Intelligent Textbooks and MicroSims</a:t>
            </a:r>
            <a:br>
              <a:rPr lang="en-US" sz="3600" dirty="0"/>
            </a:br>
            <a:r>
              <a:rPr lang="en-US" sz="3600" dirty="0"/>
              <a:t>Case Study: Large Healthcare Organization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542E-3A85-9612-A8ED-02BE4813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968" y="5605154"/>
            <a:ext cx="9144000" cy="933898"/>
          </a:xfrm>
        </p:spPr>
        <p:txBody>
          <a:bodyPr/>
          <a:lstStyle/>
          <a:p>
            <a:r>
              <a:rPr lang="en-US" dirty="0"/>
              <a:t>Dan McCreary</a:t>
            </a:r>
          </a:p>
          <a:p>
            <a:r>
              <a:rPr lang="en-US" dirty="0"/>
              <a:t>April 20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A9D09-EBC6-FF45-1B07-A108807EA8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64" y="318948"/>
            <a:ext cx="1639331" cy="967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49E247-C36A-0EE5-3DD2-C58368E80F5D}"/>
              </a:ext>
            </a:extLst>
          </p:cNvPr>
          <p:cNvSpPr txBox="1"/>
          <p:nvPr/>
        </p:nvSpPr>
        <p:spPr>
          <a:xfrm>
            <a:off x="877875" y="5049394"/>
            <a:ext cx="1009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dmccreary</a:t>
            </a:r>
            <a:r>
              <a:rPr lang="en-US" dirty="0"/>
              <a:t>/deep-learning-course/blob/main/slides/U-of-MN-Guest-</a:t>
            </a:r>
            <a:r>
              <a:rPr lang="en-US" dirty="0" err="1"/>
              <a:t>Lecture.pptx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6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23D7-3541-BD1E-A73B-20E86C35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216845"/>
            <a:ext cx="10515600" cy="759340"/>
          </a:xfrm>
        </p:spPr>
        <p:txBody>
          <a:bodyPr/>
          <a:lstStyle/>
          <a:p>
            <a:r>
              <a:rPr lang="en-US" dirty="0"/>
              <a:t>Balanced vs. Reinforcing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BB82-5834-4598-B5F0-42D1FEEFEC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17" y="1147973"/>
            <a:ext cx="10840747" cy="4536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5CBE28-A925-2A02-46A9-6C6657A17027}"/>
              </a:ext>
            </a:extLst>
          </p:cNvPr>
          <p:cNvGrpSpPr/>
          <p:nvPr/>
        </p:nvGrpSpPr>
        <p:grpSpPr>
          <a:xfrm>
            <a:off x="2849522" y="5855896"/>
            <a:ext cx="741082" cy="741840"/>
            <a:chOff x="3209365" y="2970307"/>
            <a:chExt cx="741082" cy="741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7B93D7-0337-84A2-CCA8-3D1C7D966A39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8710D22-34E0-13D2-3B30-98620FB7869C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F57C4-9BCF-49DA-CE50-D85E96642EA6}"/>
              </a:ext>
            </a:extLst>
          </p:cNvPr>
          <p:cNvGrpSpPr/>
          <p:nvPr/>
        </p:nvGrpSpPr>
        <p:grpSpPr>
          <a:xfrm>
            <a:off x="8328085" y="5855896"/>
            <a:ext cx="741082" cy="741840"/>
            <a:chOff x="3209365" y="2970307"/>
            <a:chExt cx="741082" cy="7418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3C3768-A6E4-9537-279A-0BA66926C46F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6BC2FCD-39AD-BE21-1587-76D5318F527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6D05D3-D189-A3A3-1E3F-5A75C815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D769D0-201B-667B-B093-927D0C6E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2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29" y="104743"/>
            <a:ext cx="10515600" cy="1325563"/>
          </a:xfrm>
        </p:spPr>
        <p:txBody>
          <a:bodyPr/>
          <a:lstStyle/>
          <a:p>
            <a:r>
              <a:rPr lang="en-US" dirty="0"/>
              <a:t>AI Agent 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32BF2-5741-A682-6511-E011FC30B441}"/>
              </a:ext>
            </a:extLst>
          </p:cNvPr>
          <p:cNvGrpSpPr/>
          <p:nvPr/>
        </p:nvGrpSpPr>
        <p:grpSpPr>
          <a:xfrm>
            <a:off x="5314380" y="3620730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21136E-9E2C-581E-C6AF-F4619B60A41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898D041-C8F5-84C6-3BD0-0C1977CC9B9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E032FA-EE48-FB2F-3067-225FB887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F128-F5BF-BA28-44BC-FD82FF84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1BA5-A015-C54A-30D8-82903258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" y="80030"/>
            <a:ext cx="10515600" cy="999127"/>
          </a:xfrm>
        </p:spPr>
        <p:txBody>
          <a:bodyPr/>
          <a:lstStyle/>
          <a:p>
            <a:r>
              <a:rPr lang="en-US" dirty="0"/>
              <a:t>Agent MCP Positive Feedback Loop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D28E-B1A2-1174-9FE5-218A6E4C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8BC48C-FFCB-F533-2232-F30AE78B9B09}"/>
              </a:ext>
            </a:extLst>
          </p:cNvPr>
          <p:cNvSpPr/>
          <p:nvPr/>
        </p:nvSpPr>
        <p:spPr>
          <a:xfrm>
            <a:off x="1209282" y="2371980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AC452737-34F5-74A3-9A5F-FB34522A50F2}"/>
              </a:ext>
            </a:extLst>
          </p:cNvPr>
          <p:cNvCxnSpPr>
            <a:cxnSpLocks/>
            <a:stCxn id="5" idx="5"/>
            <a:endCxn id="5" idx="3"/>
          </p:cNvCxnSpPr>
          <p:nvPr/>
        </p:nvCxnSpPr>
        <p:spPr>
          <a:xfrm rot="5400000">
            <a:off x="2610961" y="2993170"/>
            <a:ext cx="12700" cy="1982274"/>
          </a:xfrm>
          <a:prstGeom prst="curvedConnector3">
            <a:avLst>
              <a:gd name="adj1" fmla="val 1591333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A63774-CCC9-C852-A082-63514648A59D}"/>
              </a:ext>
            </a:extLst>
          </p:cNvPr>
          <p:cNvSpPr txBox="1"/>
          <p:nvPr/>
        </p:nvSpPr>
        <p:spPr>
          <a:xfrm>
            <a:off x="3316327" y="5630129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6C074-3015-7D73-2DBA-27DB013D671B}"/>
              </a:ext>
            </a:extLst>
          </p:cNvPr>
          <p:cNvGrpSpPr/>
          <p:nvPr/>
        </p:nvGrpSpPr>
        <p:grpSpPr>
          <a:xfrm>
            <a:off x="2233429" y="4428038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5CEF3A-808B-253C-AF72-0289A13A21D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E30D46B-2FB8-6FF2-D42E-5DA120CD2CDA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05CBD1-0A3A-2026-2D63-B24195FA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365146-7E97-240A-B019-6271CA15FF2C}"/>
              </a:ext>
            </a:extLst>
          </p:cNvPr>
          <p:cNvSpPr/>
          <p:nvPr/>
        </p:nvSpPr>
        <p:spPr>
          <a:xfrm>
            <a:off x="5843066" y="1568789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MCP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48E547-033C-50C9-17CD-C403FFD955FF}"/>
              </a:ext>
            </a:extLst>
          </p:cNvPr>
          <p:cNvCxnSpPr>
            <a:cxnSpLocks/>
            <a:stCxn id="11" idx="4"/>
          </p:cNvCxnSpPr>
          <p:nvPr/>
        </p:nvCxnSpPr>
        <p:spPr>
          <a:xfrm rot="5400000">
            <a:off x="5318296" y="1920621"/>
            <a:ext cx="389322" cy="34635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BBA2C-0418-1391-6D8D-B0E0C0BCD16F}"/>
              </a:ext>
            </a:extLst>
          </p:cNvPr>
          <p:cNvGrpSpPr/>
          <p:nvPr/>
        </p:nvGrpSpPr>
        <p:grpSpPr>
          <a:xfrm>
            <a:off x="4610044" y="2446838"/>
            <a:ext cx="741082" cy="741840"/>
            <a:chOff x="3209365" y="2970307"/>
            <a:chExt cx="741082" cy="7418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90E6B-0A96-11CD-1B70-C2D9B934CC03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474DDB1-D003-94D8-EBEE-54B49C9343A8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A3B7F6F-FB4C-FA48-C42A-D94A456DD4BD}"/>
              </a:ext>
            </a:extLst>
          </p:cNvPr>
          <p:cNvCxnSpPr>
            <a:cxnSpLocks/>
            <a:stCxn id="5" idx="7"/>
            <a:endCxn id="11" idx="1"/>
          </p:cNvCxnSpPr>
          <p:nvPr/>
        </p:nvCxnSpPr>
        <p:spPr>
          <a:xfrm rot="5400000" flipH="1" flipV="1">
            <a:off x="4526258" y="921262"/>
            <a:ext cx="803191" cy="2651510"/>
          </a:xfrm>
          <a:prstGeom prst="curvedConnector3">
            <a:avLst>
              <a:gd name="adj1" fmla="val 16290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A98CFD-DA60-E4B9-FDF5-C922CDD07CEC}"/>
              </a:ext>
            </a:extLst>
          </p:cNvPr>
          <p:cNvSpPr txBox="1"/>
          <p:nvPr/>
        </p:nvSpPr>
        <p:spPr>
          <a:xfrm>
            <a:off x="4078326" y="1721275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C8331C-A80E-886D-2A14-8FE24311BF41}"/>
              </a:ext>
            </a:extLst>
          </p:cNvPr>
          <p:cNvSpPr txBox="1"/>
          <p:nvPr/>
        </p:nvSpPr>
        <p:spPr>
          <a:xfrm>
            <a:off x="4700283" y="3933132"/>
            <a:ext cx="266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Increase Capabilities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B987CE-173F-2FB0-2116-019A51818E37}"/>
              </a:ext>
            </a:extLst>
          </p:cNvPr>
          <p:cNvSpPr txBox="1"/>
          <p:nvPr/>
        </p:nvSpPr>
        <p:spPr>
          <a:xfrm>
            <a:off x="8798010" y="1705233"/>
            <a:ext cx="1670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</a:t>
            </a:r>
          </a:p>
          <a:p>
            <a:r>
              <a:rPr lang="en-US" sz="2800" dirty="0"/>
              <a:t>Context</a:t>
            </a:r>
          </a:p>
          <a:p>
            <a:r>
              <a:rPr lang="en-US" sz="2800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914885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9767-60E4-CDEF-0257-1280CDB03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Reinforcing Factors Accelerating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F4855-3BB1-80DB-3568-600F088F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93" y="1373513"/>
            <a:ext cx="5755694" cy="4680683"/>
          </a:xfrm>
        </p:spPr>
        <p:txBody>
          <a:bodyPr/>
          <a:lstStyle/>
          <a:p>
            <a:r>
              <a:rPr lang="en-US" dirty="0"/>
              <a:t>Better Hardware </a:t>
            </a:r>
          </a:p>
          <a:p>
            <a:pPr lvl="1"/>
            <a:r>
              <a:rPr lang="en-US" dirty="0"/>
              <a:t>GPU, AI FPGA, graph accelerators</a:t>
            </a:r>
          </a:p>
          <a:p>
            <a:r>
              <a:rPr lang="en-US" dirty="0"/>
              <a:t>More Data</a:t>
            </a:r>
          </a:p>
          <a:p>
            <a:pPr lvl="1"/>
            <a:r>
              <a:rPr lang="en-US" dirty="0"/>
              <a:t>Better labeled data</a:t>
            </a:r>
          </a:p>
          <a:p>
            <a:pPr lvl="1"/>
            <a:r>
              <a:rPr lang="en-US" dirty="0"/>
              <a:t>Using AI to accelerate data labeling</a:t>
            </a:r>
          </a:p>
          <a:p>
            <a:r>
              <a:rPr lang="en-US" dirty="0"/>
              <a:t>Better Algorithms</a:t>
            </a:r>
          </a:p>
          <a:p>
            <a:r>
              <a:rPr lang="en-US" dirty="0"/>
              <a:t>Academic Leadership</a:t>
            </a:r>
          </a:p>
          <a:p>
            <a:r>
              <a:rPr lang="en-US" dirty="0"/>
              <a:t>Fear of Missing Out (FOMO)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311F0-A758-0F1A-F816-4D4C1BE6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3A9B3-0E2F-83A0-50DE-7047D3FF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3FF6B4-179F-4B57-CE68-E93623625D3B}"/>
              </a:ext>
            </a:extLst>
          </p:cNvPr>
          <p:cNvSpPr/>
          <p:nvPr/>
        </p:nvSpPr>
        <p:spPr>
          <a:xfrm>
            <a:off x="6340333" y="3254541"/>
            <a:ext cx="1445024" cy="113698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1A4A97-496A-8B55-5D64-3DB9F607B111}"/>
              </a:ext>
            </a:extLst>
          </p:cNvPr>
          <p:cNvSpPr/>
          <p:nvPr/>
        </p:nvSpPr>
        <p:spPr>
          <a:xfrm>
            <a:off x="7469887" y="1232647"/>
            <a:ext cx="1677635" cy="74295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DEFFB9-9FA6-9EE3-F38E-F12BB109CC9B}"/>
              </a:ext>
            </a:extLst>
          </p:cNvPr>
          <p:cNvSpPr/>
          <p:nvPr/>
        </p:nvSpPr>
        <p:spPr>
          <a:xfrm>
            <a:off x="8911697" y="1866795"/>
            <a:ext cx="1677635" cy="74295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CB9130-BE23-7426-7096-9328F67DE307}"/>
              </a:ext>
            </a:extLst>
          </p:cNvPr>
          <p:cNvSpPr/>
          <p:nvPr/>
        </p:nvSpPr>
        <p:spPr>
          <a:xfrm>
            <a:off x="9472852" y="3339387"/>
            <a:ext cx="1965158" cy="74295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Algorithms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30641C-A2A4-54E6-355E-9F4FF315D776}"/>
              </a:ext>
            </a:extLst>
          </p:cNvPr>
          <p:cNvSpPr/>
          <p:nvPr/>
        </p:nvSpPr>
        <p:spPr>
          <a:xfrm>
            <a:off x="8002115" y="5313987"/>
            <a:ext cx="1965158" cy="74295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Leadership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05F0F3-0698-A110-F89C-81C736BD576D}"/>
              </a:ext>
            </a:extLst>
          </p:cNvPr>
          <p:cNvSpPr/>
          <p:nvPr/>
        </p:nvSpPr>
        <p:spPr>
          <a:xfrm>
            <a:off x="5894725" y="5224782"/>
            <a:ext cx="1116194" cy="74295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FOMO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CD77222-5B49-50CF-D086-881FCA1757B2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 rot="5400000" flipH="1" flipV="1">
            <a:off x="6102456" y="2053619"/>
            <a:ext cx="1816926" cy="917935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E65309E-E79E-EE56-E0C9-9DA53CFB3D11}"/>
              </a:ext>
            </a:extLst>
          </p:cNvPr>
          <p:cNvCxnSpPr>
            <a:cxnSpLocks/>
            <a:stCxn id="7" idx="3"/>
            <a:endCxn id="6" idx="0"/>
          </p:cNvCxnSpPr>
          <p:nvPr/>
        </p:nvCxnSpPr>
        <p:spPr>
          <a:xfrm rot="5400000">
            <a:off x="6695335" y="2234305"/>
            <a:ext cx="1387746" cy="652726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10541CE-2063-9761-ADDA-AC308C4DE0B9}"/>
              </a:ext>
            </a:extLst>
          </p:cNvPr>
          <p:cNvCxnSpPr>
            <a:cxnSpLocks/>
            <a:stCxn id="6" idx="7"/>
            <a:endCxn id="8" idx="2"/>
          </p:cNvCxnSpPr>
          <p:nvPr/>
        </p:nvCxnSpPr>
        <p:spPr>
          <a:xfrm rot="5400000" flipH="1" flipV="1">
            <a:off x="7651328" y="2160681"/>
            <a:ext cx="1182778" cy="1337959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002810E-2BCC-87F4-049D-250836F8C3F6}"/>
              </a:ext>
            </a:extLst>
          </p:cNvPr>
          <p:cNvCxnSpPr>
            <a:cxnSpLocks/>
            <a:stCxn id="6" idx="7"/>
            <a:endCxn id="8" idx="2"/>
          </p:cNvCxnSpPr>
          <p:nvPr/>
        </p:nvCxnSpPr>
        <p:spPr>
          <a:xfrm rot="5400000" flipH="1" flipV="1">
            <a:off x="7651328" y="2160681"/>
            <a:ext cx="1182778" cy="1337959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057E7B6B-9F85-70AB-EC34-A511A810147F}"/>
              </a:ext>
            </a:extLst>
          </p:cNvPr>
          <p:cNvCxnSpPr>
            <a:cxnSpLocks/>
            <a:stCxn id="10" idx="2"/>
            <a:endCxn id="6" idx="4"/>
          </p:cNvCxnSpPr>
          <p:nvPr/>
        </p:nvCxnSpPr>
        <p:spPr>
          <a:xfrm rot="10800000">
            <a:off x="7062845" y="4391527"/>
            <a:ext cx="939270" cy="1293937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517A2D1-351D-FC53-083C-5D353FF6FACC}"/>
              </a:ext>
            </a:extLst>
          </p:cNvPr>
          <p:cNvCxnSpPr>
            <a:cxnSpLocks/>
            <a:stCxn id="8" idx="3"/>
            <a:endCxn id="6" idx="6"/>
          </p:cNvCxnSpPr>
          <p:nvPr/>
        </p:nvCxnSpPr>
        <p:spPr>
          <a:xfrm rot="5400000">
            <a:off x="7810324" y="2475976"/>
            <a:ext cx="1322091" cy="1372024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5097DBE-4612-8C5C-C517-C7CE12734CF6}"/>
              </a:ext>
            </a:extLst>
          </p:cNvPr>
          <p:cNvCxnSpPr>
            <a:cxnSpLocks/>
            <a:stCxn id="11" idx="2"/>
            <a:endCxn id="6" idx="2"/>
          </p:cNvCxnSpPr>
          <p:nvPr/>
        </p:nvCxnSpPr>
        <p:spPr>
          <a:xfrm rot="10800000" flipH="1">
            <a:off x="5894725" y="3823034"/>
            <a:ext cx="445608" cy="1773224"/>
          </a:xfrm>
          <a:prstGeom prst="curvedConnector3">
            <a:avLst>
              <a:gd name="adj1" fmla="val -5130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6534BB8-4B59-8D20-ED1A-371E41C4BE5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 rot="5400000">
            <a:off x="6002505" y="4675335"/>
            <a:ext cx="999764" cy="9913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E71ED974-FC84-D9E0-E594-6D58B5F65362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7785357" y="3710863"/>
            <a:ext cx="1687495" cy="112171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943CD55B-220D-EE9B-15AD-D60EBC203CD1}"/>
              </a:ext>
            </a:extLst>
          </p:cNvPr>
          <p:cNvCxnSpPr>
            <a:cxnSpLocks/>
            <a:stCxn id="9" idx="3"/>
            <a:endCxn id="6" idx="5"/>
          </p:cNvCxnSpPr>
          <p:nvPr/>
        </p:nvCxnSpPr>
        <p:spPr>
          <a:xfrm rot="5400000">
            <a:off x="8541450" y="3005824"/>
            <a:ext cx="251483" cy="2186905"/>
          </a:xfrm>
          <a:prstGeom prst="curvedConnector3">
            <a:avLst>
              <a:gd name="adj1" fmla="val 25711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70B82E7-6B3B-92B5-6CA7-9325482649E1}"/>
              </a:ext>
            </a:extLst>
          </p:cNvPr>
          <p:cNvCxnSpPr>
            <a:cxnSpLocks/>
            <a:stCxn id="6" idx="5"/>
            <a:endCxn id="10" idx="1"/>
          </p:cNvCxnSpPr>
          <p:nvPr/>
        </p:nvCxnSpPr>
        <p:spPr>
          <a:xfrm rot="16200000" flipH="1">
            <a:off x="7332936" y="4465820"/>
            <a:ext cx="1197772" cy="716168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4624FB-C896-A87A-9BFA-9B1582B12FD9}"/>
              </a:ext>
            </a:extLst>
          </p:cNvPr>
          <p:cNvGrpSpPr/>
          <p:nvPr/>
        </p:nvGrpSpPr>
        <p:grpSpPr>
          <a:xfrm>
            <a:off x="6993059" y="1978179"/>
            <a:ext cx="536580" cy="471913"/>
            <a:chOff x="3209365" y="2970307"/>
            <a:chExt cx="741082" cy="74184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D52905-ABB2-E804-79A3-1EEE80916822}"/>
                </a:ext>
              </a:extLst>
            </p:cNvPr>
            <p:cNvSpPr txBox="1"/>
            <p:nvPr/>
          </p:nvSpPr>
          <p:spPr>
            <a:xfrm>
              <a:off x="3336324" y="302740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E88467E-762E-B426-1482-4C3C73032B71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BC202FD-30CF-9949-F329-7FB903F3D6E5}"/>
              </a:ext>
            </a:extLst>
          </p:cNvPr>
          <p:cNvGrpSpPr/>
          <p:nvPr/>
        </p:nvGrpSpPr>
        <p:grpSpPr>
          <a:xfrm>
            <a:off x="8040414" y="2685920"/>
            <a:ext cx="536580" cy="471913"/>
            <a:chOff x="3209365" y="2970307"/>
            <a:chExt cx="741082" cy="74184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E91FACB-6A0B-1B28-4761-6F0A073146F4}"/>
                </a:ext>
              </a:extLst>
            </p:cNvPr>
            <p:cNvSpPr txBox="1"/>
            <p:nvPr/>
          </p:nvSpPr>
          <p:spPr>
            <a:xfrm>
              <a:off x="3336324" y="302740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9BBD77E2-57F0-C9BE-0EC9-CE9F927D7EE9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4E89473-1D72-6857-1733-2847E3525EB0}"/>
              </a:ext>
            </a:extLst>
          </p:cNvPr>
          <p:cNvGrpSpPr/>
          <p:nvPr/>
        </p:nvGrpSpPr>
        <p:grpSpPr>
          <a:xfrm>
            <a:off x="8398901" y="3917569"/>
            <a:ext cx="536580" cy="471913"/>
            <a:chOff x="3209365" y="2970307"/>
            <a:chExt cx="741082" cy="7418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56A832-B6F1-FE38-2D54-2470509603CF}"/>
                </a:ext>
              </a:extLst>
            </p:cNvPr>
            <p:cNvSpPr txBox="1"/>
            <p:nvPr/>
          </p:nvSpPr>
          <p:spPr>
            <a:xfrm>
              <a:off x="3336324" y="302740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A306EF43-A3FA-4096-93B8-0165811526A7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0A6AE93-0E9C-1078-0838-E03F5EDC07DC}"/>
              </a:ext>
            </a:extLst>
          </p:cNvPr>
          <p:cNvGrpSpPr/>
          <p:nvPr/>
        </p:nvGrpSpPr>
        <p:grpSpPr>
          <a:xfrm>
            <a:off x="7488357" y="4909168"/>
            <a:ext cx="536580" cy="471913"/>
            <a:chOff x="3209365" y="2970307"/>
            <a:chExt cx="741082" cy="74184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E7754A0-A961-2B95-2994-9EE05632FE0D}"/>
                </a:ext>
              </a:extLst>
            </p:cNvPr>
            <p:cNvSpPr txBox="1"/>
            <p:nvPr/>
          </p:nvSpPr>
          <p:spPr>
            <a:xfrm>
              <a:off x="3336324" y="302740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BF912A96-EBAE-F9B4-5F11-9E63ED26CEEB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C9A72F-1FDB-C627-9CC6-481E9AF981DB}"/>
              </a:ext>
            </a:extLst>
          </p:cNvPr>
          <p:cNvGrpSpPr/>
          <p:nvPr/>
        </p:nvGrpSpPr>
        <p:grpSpPr>
          <a:xfrm>
            <a:off x="5834691" y="4391526"/>
            <a:ext cx="536580" cy="471913"/>
            <a:chOff x="3209365" y="2970307"/>
            <a:chExt cx="741082" cy="74184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E2E333-EA90-6465-2BE7-D6F35F0391BC}"/>
                </a:ext>
              </a:extLst>
            </p:cNvPr>
            <p:cNvSpPr txBox="1"/>
            <p:nvPr/>
          </p:nvSpPr>
          <p:spPr>
            <a:xfrm>
              <a:off x="3336324" y="302740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3F2D98E9-EF4B-C4C2-209F-16B70EE319A0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4254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14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22796-2048-3BED-3873-246539D0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8D7-AB25-F82A-40B6-13A8E61F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538119"/>
            <a:ext cx="3857367" cy="2093870"/>
          </a:xfrm>
        </p:spPr>
        <p:txBody>
          <a:bodyPr>
            <a:normAutofit fontScale="90000"/>
          </a:bodyPr>
          <a:lstStyle/>
          <a:p>
            <a:r>
              <a:rPr lang="en-US" dirty="0"/>
              <a:t>Anysphere</a:t>
            </a:r>
            <a:br>
              <a:rPr lang="en-US" dirty="0"/>
            </a:br>
            <a:r>
              <a:rPr lang="en-US" dirty="0"/>
              <a:t>has</a:t>
            </a:r>
            <a:br>
              <a:rPr lang="en-US" dirty="0"/>
            </a:br>
            <a:r>
              <a:rPr lang="en-US" dirty="0"/>
              <a:t>226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C5EDB-20EE-9AEC-8D9F-8CE26A0B8C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454" y="191514"/>
            <a:ext cx="7772400" cy="66664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7A7F3-2269-0946-AA5D-86E3B2AE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0FD2B-D330-C6FF-91DE-A43572BC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7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FDF043-67FA-3C96-3B23-92183554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3522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790-22BA-F7C0-B17C-757D33DC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1" y="181530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Accelerating Pace of AI Innovation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6630-0BE7-FAEB-405C-710B7BC587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595" y="917213"/>
            <a:ext cx="9543576" cy="5265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BDE8F-6458-5639-97E0-A86D010ED319}"/>
              </a:ext>
            </a:extLst>
          </p:cNvPr>
          <p:cNvSpPr txBox="1"/>
          <p:nvPr/>
        </p:nvSpPr>
        <p:spPr>
          <a:xfrm>
            <a:off x="3013364" y="6318547"/>
            <a:ext cx="866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https://dmccreary.github.io/intelligent-textbooks/sims/ai-pace-accelerating/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BFF149-4672-1BA6-7C67-105672E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F4A26A-90F4-506A-7E0B-8471EEB4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1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703A-C613-CF72-CD77-D0D6A11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916" y="177800"/>
            <a:ext cx="4548149" cy="6223000"/>
          </a:xfrm>
        </p:spPr>
        <p:txBody>
          <a:bodyPr>
            <a:noAutofit/>
          </a:bodyPr>
          <a:lstStyle/>
          <a:p>
            <a:r>
              <a:rPr lang="en-US" sz="2800" i="1" dirty="0"/>
              <a:t>A Young Lady's Illustrated Primer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 fully adaptive intelligent learning device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Storytelling customized to each child’s needs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From Neal Stephenson’s 1995 Cyberpunk Novel “Diamond Age”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F154-771A-F8FF-2E65-AABF06B028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54" y="177800"/>
            <a:ext cx="6502400" cy="6502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C886-E546-2F43-5853-59CBAA57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3E432-FF04-10D2-D323-7F415182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3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DBC0D-7055-C45E-1A2A-2BACFFFF68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32" y="209300"/>
            <a:ext cx="7772400" cy="57383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53641-0021-56C8-D5FC-AAC1D311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1EAF-7797-3378-97C3-06974A2D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Today’s 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992D-1D2E-35FD-07D4-DFFA48A2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Accelerating Pace of Change of AI</a:t>
            </a:r>
          </a:p>
          <a:p>
            <a:r>
              <a:rPr lang="en-US" dirty="0"/>
              <a:t>Applications of Deep Learning</a:t>
            </a:r>
          </a:p>
          <a:p>
            <a:r>
              <a:rPr lang="en-US" dirty="0"/>
              <a:t>Limitations of LLMs</a:t>
            </a:r>
          </a:p>
          <a:p>
            <a:pPr lvl="1"/>
            <a:r>
              <a:rPr lang="en-US" dirty="0"/>
              <a:t>LLMs are models of language, not models of the world</a:t>
            </a:r>
          </a:p>
          <a:p>
            <a:pPr lvl="1"/>
            <a:r>
              <a:rPr lang="en-US" dirty="0"/>
              <a:t>AGI will need to be able to build precise models of the world</a:t>
            </a:r>
          </a:p>
          <a:p>
            <a:r>
              <a:rPr lang="en-US" dirty="0"/>
              <a:t>Intelligent Textbooks</a:t>
            </a:r>
          </a:p>
          <a:p>
            <a:pPr lvl="1"/>
            <a:r>
              <a:rPr lang="en-US" dirty="0"/>
              <a:t>MicroSims</a:t>
            </a:r>
          </a:p>
          <a:p>
            <a:r>
              <a:rPr lang="en-US" dirty="0"/>
              <a:t>Case Study: Large Healthcare Company</a:t>
            </a:r>
          </a:p>
          <a:p>
            <a:pPr lvl="1"/>
            <a:r>
              <a:rPr lang="en-US" dirty="0"/>
              <a:t>Use of Machine Learning, LLMs and Concerns about Liability</a:t>
            </a:r>
          </a:p>
          <a:p>
            <a:r>
              <a:rPr lang="en-US" dirty="0"/>
              <a:t>Q&amp;A – 10 minutes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F8715-93E8-7A65-C5F9-034D50A3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5C7DC-BE16-ED27-425F-EE80B340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5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F80F-E374-EAAA-2D85-18433C3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84385"/>
            <a:ext cx="10515600" cy="1325563"/>
          </a:xfrm>
        </p:spPr>
        <p:txBody>
          <a:bodyPr/>
          <a:lstStyle/>
          <a:p>
            <a:r>
              <a:rPr lang="en-US" dirty="0"/>
              <a:t>Five Levels of Intelligent Textbooks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A051-9DE2-787E-E8F0-FF62669A31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409948"/>
            <a:ext cx="7772400" cy="4038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8942B-6ACC-EBFB-88F5-CC5EC25D8EDE}"/>
              </a:ext>
            </a:extLst>
          </p:cNvPr>
          <p:cNvSpPr txBox="1"/>
          <p:nvPr/>
        </p:nvSpPr>
        <p:spPr>
          <a:xfrm>
            <a:off x="4483971" y="5955957"/>
            <a:ext cx="686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https://dmccreary.github.io/intelligent-textbooks/sims/book-levels/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774F7-6749-8CBC-D153-1B92A492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0121-8C62-5729-76BC-303FC519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7" y="182563"/>
            <a:ext cx="6533147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With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3348B-72DB-943E-B2CF-375E0DAE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D54E6-A3E9-D9A4-A9A5-91A265CA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21" y="894459"/>
            <a:ext cx="9371922" cy="4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4787A-D670-3A1C-3B66-C020879D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1739-EF9E-C3A5-1ED8-F63A2229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01069" cy="666506"/>
          </a:xfrm>
        </p:spPr>
        <p:txBody>
          <a:bodyPr>
            <a:noAutofit/>
          </a:bodyPr>
          <a:lstStyle/>
          <a:p>
            <a:r>
              <a:rPr lang="en-US" sz="3600" dirty="0"/>
              <a:t>The Complementary Nature of LLMs and EKGs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7821-BB38-2228-51EB-80633C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53" y="1164672"/>
            <a:ext cx="4928487" cy="2707734"/>
          </a:xfrm>
        </p:spPr>
        <p:txBody>
          <a:bodyPr>
            <a:no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Large Language Models</a:t>
            </a:r>
            <a:endParaRPr lang="en-US" sz="1800" b="0" dirty="0">
              <a:effectLst/>
            </a:endParaRP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Statistical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Models of </a:t>
            </a:r>
            <a:r>
              <a:rPr lang="en-US" sz="1800" b="1" dirty="0">
                <a:solidFill>
                  <a:srgbClr val="595959"/>
                </a:solidFill>
              </a:rPr>
              <a:t>language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Designed to predict the next token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Likely to </a:t>
            </a:r>
            <a:r>
              <a:rPr lang="en-US" sz="1800" b="1" dirty="0">
                <a:solidFill>
                  <a:srgbClr val="595959"/>
                </a:solidFill>
              </a:rPr>
              <a:t>hallucinate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Contains Knowledge of the </a:t>
            </a:r>
            <a:r>
              <a:rPr lang="en-US" sz="1800" b="1" dirty="0">
                <a:solidFill>
                  <a:srgbClr val="595959"/>
                </a:solidFill>
              </a:rPr>
              <a:t>Outside</a:t>
            </a:r>
            <a:r>
              <a:rPr lang="en-US" sz="1800" dirty="0">
                <a:solidFill>
                  <a:srgbClr val="595959"/>
                </a:solidFill>
              </a:rPr>
              <a:t> World</a:t>
            </a:r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1A31E-A8E7-3852-55A2-4EEEC725D6ED}"/>
              </a:ext>
            </a:extLst>
          </p:cNvPr>
          <p:cNvSpPr txBox="1"/>
          <p:nvPr/>
        </p:nvSpPr>
        <p:spPr>
          <a:xfrm>
            <a:off x="6042257" y="1173418"/>
            <a:ext cx="6097978" cy="2628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Enterprise Knowledge Graphs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Deterministic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Models of your </a:t>
            </a:r>
            <a:r>
              <a:rPr lang="en-US" sz="1800" dirty="0"/>
              <a:t>customer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Designed for holistic knowledge </a:t>
            </a:r>
            <a:r>
              <a:rPr lang="en-US" sz="1800" dirty="0"/>
              <a:t>traversal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Precise</a:t>
            </a:r>
            <a:r>
              <a:rPr lang="en-US" sz="1800" b="0" dirty="0"/>
              <a:t> graph queries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Contains Knowledge of your </a:t>
            </a:r>
            <a:r>
              <a:rPr lang="en-US" sz="1800" dirty="0"/>
              <a:t>Internal</a:t>
            </a:r>
            <a:r>
              <a:rPr lang="en-US" sz="1800" b="0" dirty="0"/>
              <a:t> Organization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B3D7-0F25-2CF2-E821-D0446B6A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08B34-9D5D-FB02-8793-1D23B521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4E9AF-4FC9-3520-12DA-4EDC816DBD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658" y="3923625"/>
            <a:ext cx="2167498" cy="21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0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11DA4D-0588-BD31-C3EF-2F4B61C44F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843" y="0"/>
            <a:ext cx="70243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64" y="2543929"/>
            <a:ext cx="57912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013A-5BA4-6E00-E69D-E04C69B1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60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Learning Graph</a:t>
            </a:r>
            <a:br>
              <a:rPr lang="en-US" sz="4000" dirty="0"/>
            </a:br>
            <a:r>
              <a:rPr lang="en-US" sz="2800" dirty="0"/>
              <a:t>for Deep Learning with Python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53940-8D6A-EB4C-3451-26FC5B1D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905C6-A667-5B63-BC66-393F2C5D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55"/>
            <a:ext cx="11409146" cy="6180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4C74D7-AD9C-45B6-62D1-4A5444D06208}"/>
              </a:ext>
            </a:extLst>
          </p:cNvPr>
          <p:cNvSpPr txBox="1"/>
          <p:nvPr/>
        </p:nvSpPr>
        <p:spPr>
          <a:xfrm>
            <a:off x="1799162" y="6299507"/>
            <a:ext cx="88688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https://dmccreary.github.io/deep-learning-course/sims/learning-graph/view-graph.html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7343274" cy="816058"/>
          </a:xfrm>
        </p:spPr>
        <p:txBody>
          <a:bodyPr>
            <a:normAutofit fontScale="90000"/>
          </a:bodyPr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983519" y="6008041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869F-EE37-66D9-3FC6-8598705D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</a:t>
            </a:r>
            <a:r>
              <a:rPr lang="en-US" sz="3500" dirty="0">
                <a:hlinkClick r:id="rId8"/>
              </a:rPr>
              <a:t>https://dmccreary.github.io/graph-systems-thinking/</a:t>
            </a:r>
            <a:endParaRPr lang="en-US" sz="3500" dirty="0"/>
          </a:p>
          <a:p>
            <a:r>
              <a:rPr lang="en-US" sz="3500" dirty="0"/>
              <a:t>Personal Finance with AI: </a:t>
            </a:r>
            <a:r>
              <a:rPr lang="en-US" sz="3500" dirty="0">
                <a:hlinkClick r:id="rId9"/>
              </a:rPr>
              <a:t>https://dmccreary.github.io/personal-finance/</a:t>
            </a:r>
            <a:endParaRPr lang="en-US" sz="3500" dirty="0"/>
          </a:p>
          <a:p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F903F-00A5-09D4-1FF0-382433A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425C-6F54-175E-70FF-98B24C5B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ChatGPT o1 Image Generation WOW!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4AD11F-CF4A-E911-E96C-DB7F515A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2294" y="1641503"/>
            <a:ext cx="3750355" cy="37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CF046-4321-5C5E-C57E-FABA9CF4CE9E}"/>
              </a:ext>
            </a:extLst>
          </p:cNvPr>
          <p:cNvSpPr txBox="1"/>
          <p:nvPr/>
        </p:nvSpPr>
        <p:spPr>
          <a:xfrm>
            <a:off x="4073878" y="6247704"/>
            <a:ext cx="698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https://dmccreary.github.io/personal-finance/stories/selection-bias/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92B35D-9812-B9DB-65A9-0C53346C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2399" y="1626919"/>
            <a:ext cx="3758500" cy="36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87FF4-5838-898B-DBB3-733F28B327B9}"/>
              </a:ext>
            </a:extLst>
          </p:cNvPr>
          <p:cNvSpPr txBox="1"/>
          <p:nvPr/>
        </p:nvSpPr>
        <p:spPr>
          <a:xfrm>
            <a:off x="1615044" y="5593279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Consistent character embeddings through a story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F264-8D22-32E5-7B80-8B31E91E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C5D58-F6EF-7364-286D-D1034E98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719A-77E0-AFCD-F726-9E569715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Healthcare GenAI Center of Excellence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918D-4B9D-B17B-425C-8DC031DF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2023 Case Study</a:t>
            </a:r>
          </a:p>
          <a:p>
            <a:r>
              <a:rPr lang="en-US" dirty="0"/>
              <a:t>Small team: 4 people</a:t>
            </a:r>
          </a:p>
          <a:p>
            <a:r>
              <a:rPr lang="en-US" dirty="0"/>
              <a:t>Ideation to Production Workflow</a:t>
            </a:r>
          </a:p>
          <a:p>
            <a:pPr lvl="1"/>
            <a:r>
              <a:rPr lang="en-US" dirty="0"/>
              <a:t>250 project ides submitted each year</a:t>
            </a:r>
          </a:p>
          <a:p>
            <a:pPr lvl="1"/>
            <a:r>
              <a:rPr lang="en-US" dirty="0"/>
              <a:t>150 good ideas that were not duplicates</a:t>
            </a:r>
          </a:p>
          <a:p>
            <a:pPr lvl="1"/>
            <a:r>
              <a:rPr lang="en-US" dirty="0"/>
              <a:t>50 approved by senior leadership</a:t>
            </a:r>
          </a:p>
          <a:p>
            <a:pPr lvl="1"/>
            <a:r>
              <a:rPr lang="en-US" dirty="0"/>
              <a:t>25 received funding</a:t>
            </a:r>
          </a:p>
          <a:p>
            <a:pPr lvl="1"/>
            <a:r>
              <a:rPr lang="en-US" dirty="0"/>
              <a:t>10 went to production</a:t>
            </a:r>
          </a:p>
          <a:p>
            <a:r>
              <a:rPr lang="en-US" dirty="0"/>
              <a:t>Focus on 18-month ROI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D0AD0-27F9-DA88-0376-21A497A2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C5B72-A060-C52B-E538-81145CB3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29</a:t>
            </a:fld>
            <a:endParaRPr lang="en-US"/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72E24E33-F387-0D0E-F27F-473B2B72E55E}"/>
              </a:ext>
            </a:extLst>
          </p:cNvPr>
          <p:cNvSpPr/>
          <p:nvPr/>
        </p:nvSpPr>
        <p:spPr>
          <a:xfrm rot="8189315">
            <a:off x="6400557" y="1973070"/>
            <a:ext cx="3403715" cy="3449809"/>
          </a:xfrm>
          <a:prstGeom prst="diagStripe">
            <a:avLst>
              <a:gd name="adj" fmla="val 111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533B4-BE34-63EE-34C3-521F4479A304}"/>
              </a:ext>
            </a:extLst>
          </p:cNvPr>
          <p:cNvSpPr txBox="1"/>
          <p:nvPr/>
        </p:nvSpPr>
        <p:spPr>
          <a:xfrm>
            <a:off x="8289613" y="3050722"/>
            <a:ext cx="15561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Idea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Funnel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36DC5-641A-774C-2864-E54828FA8BBD}"/>
              </a:ext>
            </a:extLst>
          </p:cNvPr>
          <p:cNvSpPr txBox="1"/>
          <p:nvPr/>
        </p:nvSpPr>
        <p:spPr>
          <a:xfrm>
            <a:off x="7230287" y="3404665"/>
            <a:ext cx="843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91E40-2487-D29F-1752-E2A7BD26EC41}"/>
              </a:ext>
            </a:extLst>
          </p:cNvPr>
          <p:cNvSpPr txBox="1"/>
          <p:nvPr/>
        </p:nvSpPr>
        <p:spPr>
          <a:xfrm>
            <a:off x="10376705" y="3439386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10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E65E69C-72E5-27A8-FC41-CC2FC7B234E9}"/>
              </a:ext>
            </a:extLst>
          </p:cNvPr>
          <p:cNvSpPr/>
          <p:nvPr/>
        </p:nvSpPr>
        <p:spPr>
          <a:xfrm>
            <a:off x="7165576" y="2982186"/>
            <a:ext cx="85720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B6CADC9-5168-D31C-9A21-F419AEA39BC9}"/>
              </a:ext>
            </a:extLst>
          </p:cNvPr>
          <p:cNvSpPr/>
          <p:nvPr/>
        </p:nvSpPr>
        <p:spPr>
          <a:xfrm>
            <a:off x="10328721" y="2970857"/>
            <a:ext cx="85720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7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</a:t>
            </a:r>
            <a:r>
              <a:rPr lang="en-US" dirty="0">
                <a:solidFill>
                  <a:srgbClr val="C00000"/>
                </a:solidFill>
              </a:rPr>
              <a:t>representation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Author of 1,000 Brains Theory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C761-93B6-0838-E4C6-6972D651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474084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40E9-A3A9-83E4-AE43-A132F237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90603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Samples of Projects that Used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D1C0A-CFB3-F24D-2C4D-CD989ABE4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Software Coding Assistants - (clear ROI)</a:t>
            </a:r>
          </a:p>
          <a:p>
            <a:r>
              <a:rPr lang="en-US" dirty="0"/>
              <a:t>Medical Chart Billing Code Analysis (clear ROI)</a:t>
            </a:r>
          </a:p>
          <a:p>
            <a:r>
              <a:rPr lang="en-US" dirty="0"/>
              <a:t>Technical helpdesk chatbots - (clear ROI)</a:t>
            </a:r>
          </a:p>
          <a:p>
            <a:r>
              <a:rPr lang="en-US" dirty="0"/>
              <a:t>Call center chatbots – internal call center knowledge base lookup</a:t>
            </a:r>
          </a:p>
          <a:p>
            <a:r>
              <a:rPr lang="en-US" dirty="0"/>
              <a:t>Healthcare question chatbots – high risk</a:t>
            </a:r>
          </a:p>
          <a:p>
            <a:r>
              <a:rPr lang="en-US" dirty="0"/>
              <a:t>Benefit coverage chatbots – high risk</a:t>
            </a:r>
          </a:p>
          <a:p>
            <a:r>
              <a:rPr lang="en-US" dirty="0"/>
              <a:t>Clinical chart analysis for prior authorization approval</a:t>
            </a:r>
          </a:p>
          <a:p>
            <a:pPr lvl="1"/>
            <a:r>
              <a:rPr lang="en-US" dirty="0"/>
              <a:t>Positive approvals require NO explanation</a:t>
            </a:r>
          </a:p>
          <a:p>
            <a:pPr lvl="1"/>
            <a:r>
              <a:rPr lang="en-US" dirty="0"/>
              <a:t>Negative responses require complex human reviewed explanations</a:t>
            </a:r>
          </a:p>
          <a:p>
            <a:r>
              <a:rPr lang="en-US" dirty="0"/>
              <a:t>Answering Requests for Purchase (RFP)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716B4-676D-236D-4E32-2F6BE9FC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A0DA0-102D-962F-D147-C134299A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05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1A46-3B4F-6FCB-90F7-6ECA8D8D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8972C-BAC3-8F2E-FA7E-BA5958DEB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768" y="1402049"/>
            <a:ext cx="6105564" cy="2701416"/>
          </a:xfrm>
        </p:spPr>
        <p:txBody>
          <a:bodyPr/>
          <a:lstStyle/>
          <a:p>
            <a:r>
              <a:rPr lang="en-US" dirty="0"/>
              <a:t>Black box vs. White box models</a:t>
            </a:r>
          </a:p>
          <a:p>
            <a:r>
              <a:rPr lang="en-US" dirty="0"/>
              <a:t>DNNs don’t offer clear explanations of ”why” a decision was made</a:t>
            </a:r>
          </a:p>
          <a:p>
            <a:r>
              <a:rPr lang="en-US" dirty="0"/>
              <a:t>Building a explainable user interfaces increases cost by 3x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75A1C-40EA-69B1-191F-019F3F57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BD6EB-B9DF-76FA-C620-757A927C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7A327-DA46-F87E-6B28-B248FDB9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81" y="1402049"/>
            <a:ext cx="4513140" cy="26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1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D84BF7-A7D3-A329-21DB-C40D6F84E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6316" y="1996966"/>
            <a:ext cx="8019393" cy="430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BA96A-3A04-E371-0F2F-47899243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Clinical Discovery vs. Batch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C601-21FA-00A2-56AD-7C79D931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85" y="3845292"/>
            <a:ext cx="10937632" cy="2286404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dealing with large amount of clinical information (millions of patients), some queries run so slow on older computer systems (relational) that they take 10+ hours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call these queries “Overnight Batch Runs” and they are ideal for fixed-format reports.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“Discover” requires immediate fast results so we can continuously get </a:t>
            </a:r>
            <a:r>
              <a:rPr lang="en-US" b="1" dirty="0"/>
              <a:t>feedback</a:t>
            </a:r>
            <a:r>
              <a:rPr lang="en-US" dirty="0"/>
              <a:t> and modify the query to get more precise results.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CDA40B1-2EA1-AEBD-4F57-96B660B51EE5}"/>
              </a:ext>
            </a:extLst>
          </p:cNvPr>
          <p:cNvSpPr/>
          <p:nvPr/>
        </p:nvSpPr>
        <p:spPr bwMode="gray">
          <a:xfrm rot="5400000">
            <a:off x="9743517" y="1906872"/>
            <a:ext cx="993983" cy="609600"/>
          </a:xfrm>
          <a:prstGeom prst="triangle">
            <a:avLst/>
          </a:prstGeom>
          <a:solidFill>
            <a:schemeClr val="tx1">
              <a:lumMod val="50000"/>
            </a:schemeClr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en-US" sz="1400" b="0" i="0" u="none" baseline="0" dirty="0">
              <a:solidFill>
                <a:srgbClr val="FFFFFF"/>
              </a:solidFill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E64E798-EB6A-FF68-918B-E543BC92E7E3}"/>
              </a:ext>
            </a:extLst>
          </p:cNvPr>
          <p:cNvSpPr/>
          <p:nvPr/>
        </p:nvSpPr>
        <p:spPr bwMode="gray">
          <a:xfrm rot="16200000">
            <a:off x="1149700" y="1957164"/>
            <a:ext cx="993983" cy="609600"/>
          </a:xfrm>
          <a:prstGeom prst="triangle">
            <a:avLst/>
          </a:prstGeom>
          <a:solidFill>
            <a:schemeClr val="tx1">
              <a:lumMod val="50000"/>
            </a:schemeClr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en-US" sz="1400" b="0" i="0" u="none" baseline="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9B9C8-5E6B-DA69-9C99-E56B33F8770E}"/>
              </a:ext>
            </a:extLst>
          </p:cNvPr>
          <p:cNvSpPr txBox="1"/>
          <p:nvPr/>
        </p:nvSpPr>
        <p:spPr bwMode="gray">
          <a:xfrm>
            <a:off x="1136940" y="1279643"/>
            <a:ext cx="1629103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Discovery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2B1B3-CC6C-4176-E38A-33507A9D7F1C}"/>
              </a:ext>
            </a:extLst>
          </p:cNvPr>
          <p:cNvSpPr txBox="1"/>
          <p:nvPr/>
        </p:nvSpPr>
        <p:spPr bwMode="gray">
          <a:xfrm>
            <a:off x="9180785" y="1157656"/>
            <a:ext cx="2328043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Overnight Batch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14860-026F-C4D2-E47F-65D80AE13570}"/>
              </a:ext>
            </a:extLst>
          </p:cNvPr>
          <p:cNvSpPr txBox="1"/>
          <p:nvPr/>
        </p:nvSpPr>
        <p:spPr bwMode="gray">
          <a:xfrm>
            <a:off x="560685" y="2874976"/>
            <a:ext cx="4275888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Interactive – results in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D518D-C76E-B1D6-487C-E79ED284C4D8}"/>
              </a:ext>
            </a:extLst>
          </p:cNvPr>
          <p:cNvSpPr txBox="1"/>
          <p:nvPr/>
        </p:nvSpPr>
        <p:spPr bwMode="gray">
          <a:xfrm>
            <a:off x="9243847" y="2806284"/>
            <a:ext cx="1907629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Fixed Format</a:t>
            </a:r>
          </a:p>
        </p:txBody>
      </p:sp>
    </p:spTree>
    <p:extLst>
      <p:ext uri="{BB962C8B-B14F-4D97-AF65-F5344CB8AC3E}">
        <p14:creationId xmlns:p14="http://schemas.microsoft.com/office/powerpoint/2010/main" val="2990222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7112-A510-1533-B177-F26BAE30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9" y="429555"/>
            <a:ext cx="9601200" cy="304699"/>
          </a:xfrm>
        </p:spPr>
        <p:txBody>
          <a:bodyPr>
            <a:noAutofit/>
          </a:bodyPr>
          <a:lstStyle/>
          <a:p>
            <a:r>
              <a:rPr lang="en-US" sz="2800" dirty="0"/>
              <a:t>What Databases is Best for Clinical Data Discovery?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AC235-1BC3-E907-36DA-B2237E615EFB}"/>
              </a:ext>
            </a:extLst>
          </p:cNvPr>
          <p:cNvSpPr txBox="1">
            <a:spLocks/>
          </p:cNvSpPr>
          <p:nvPr/>
        </p:nvSpPr>
        <p:spPr>
          <a:xfrm>
            <a:off x="1568669" y="1161393"/>
            <a:ext cx="16764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rPr>
              <a:t>Relational</a:t>
            </a:r>
          </a:p>
        </p:txBody>
      </p:sp>
      <p:grpSp>
        <p:nvGrpSpPr>
          <p:cNvPr id="6" name="Group 143">
            <a:extLst>
              <a:ext uri="{FF2B5EF4-FFF2-40B4-BE49-F238E27FC236}">
                <a16:creationId xmlns:a16="http://schemas.microsoft.com/office/drawing/2014/main" id="{9A634A4A-ACB0-5886-6CF8-B5F18111065C}"/>
              </a:ext>
            </a:extLst>
          </p:cNvPr>
          <p:cNvGrpSpPr/>
          <p:nvPr/>
        </p:nvGrpSpPr>
        <p:grpSpPr>
          <a:xfrm>
            <a:off x="1644869" y="1694793"/>
            <a:ext cx="1447800" cy="1447800"/>
            <a:chOff x="533400" y="1905000"/>
            <a:chExt cx="1447800" cy="14478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B9F7FAA-0C28-7598-CE59-D1251559C93C}"/>
                </a:ext>
              </a:extLst>
            </p:cNvPr>
            <p:cNvSpPr/>
            <p:nvPr/>
          </p:nvSpPr>
          <p:spPr bwMode="auto">
            <a:xfrm>
              <a:off x="533402" y="190500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D4FC7A9-616A-F489-08D7-DA6A480D0FE4}"/>
                </a:ext>
              </a:extLst>
            </p:cNvPr>
            <p:cNvSpPr/>
            <p:nvPr/>
          </p:nvSpPr>
          <p:spPr bwMode="auto">
            <a:xfrm>
              <a:off x="533402" y="208597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3903977-8875-D10B-656F-3CCF66D343F7}"/>
                </a:ext>
              </a:extLst>
            </p:cNvPr>
            <p:cNvSpPr/>
            <p:nvPr/>
          </p:nvSpPr>
          <p:spPr bwMode="auto">
            <a:xfrm>
              <a:off x="533401" y="226695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F21EDF3-339C-027C-18BF-09B1BEED9504}"/>
                </a:ext>
              </a:extLst>
            </p:cNvPr>
            <p:cNvSpPr/>
            <p:nvPr/>
          </p:nvSpPr>
          <p:spPr bwMode="auto">
            <a:xfrm>
              <a:off x="533401" y="244792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D321966-5B3D-1273-D9ED-2A2C0FBBB44F}"/>
                </a:ext>
              </a:extLst>
            </p:cNvPr>
            <p:cNvSpPr/>
            <p:nvPr/>
          </p:nvSpPr>
          <p:spPr bwMode="auto">
            <a:xfrm>
              <a:off x="533401" y="262890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13CB333-F109-4979-4428-06AA8F0A8C01}"/>
                </a:ext>
              </a:extLst>
            </p:cNvPr>
            <p:cNvSpPr/>
            <p:nvPr/>
          </p:nvSpPr>
          <p:spPr bwMode="auto">
            <a:xfrm>
              <a:off x="533401" y="280987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A0475F0-40B7-C1C1-F0E3-C8F22C14BCED}"/>
                </a:ext>
              </a:extLst>
            </p:cNvPr>
            <p:cNvSpPr/>
            <p:nvPr/>
          </p:nvSpPr>
          <p:spPr bwMode="auto">
            <a:xfrm>
              <a:off x="533400" y="299085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600298A-A8F8-6879-2514-738F09C66963}"/>
                </a:ext>
              </a:extLst>
            </p:cNvPr>
            <p:cNvSpPr/>
            <p:nvPr/>
          </p:nvSpPr>
          <p:spPr bwMode="auto">
            <a:xfrm>
              <a:off x="533400" y="317182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E19E629-70C4-1A49-3B76-0F26EC39D725}"/>
                </a:ext>
              </a:extLst>
            </p:cNvPr>
            <p:cNvSpPr/>
            <p:nvPr/>
          </p:nvSpPr>
          <p:spPr bwMode="auto">
            <a:xfrm>
              <a:off x="878114" y="190500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5C16624-AA27-267E-5B91-4D98D4A685CC}"/>
                </a:ext>
              </a:extLst>
            </p:cNvPr>
            <p:cNvSpPr/>
            <p:nvPr/>
          </p:nvSpPr>
          <p:spPr bwMode="auto">
            <a:xfrm>
              <a:off x="878114" y="208597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3A60653-919E-917A-4519-2E81390E0E2C}"/>
                </a:ext>
              </a:extLst>
            </p:cNvPr>
            <p:cNvSpPr/>
            <p:nvPr/>
          </p:nvSpPr>
          <p:spPr bwMode="auto">
            <a:xfrm>
              <a:off x="878113" y="226695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DA29793-2CDC-5A10-2F85-1A09DD63B4D7}"/>
                </a:ext>
              </a:extLst>
            </p:cNvPr>
            <p:cNvSpPr/>
            <p:nvPr/>
          </p:nvSpPr>
          <p:spPr bwMode="auto">
            <a:xfrm>
              <a:off x="878113" y="244792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61CE7E1-3583-43D1-DE0B-E83ED2B1C801}"/>
                </a:ext>
              </a:extLst>
            </p:cNvPr>
            <p:cNvSpPr/>
            <p:nvPr/>
          </p:nvSpPr>
          <p:spPr bwMode="auto">
            <a:xfrm>
              <a:off x="878113" y="262890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FB5318F-AD5F-EABC-9877-1ED4A6F95FC6}"/>
                </a:ext>
              </a:extLst>
            </p:cNvPr>
            <p:cNvSpPr/>
            <p:nvPr/>
          </p:nvSpPr>
          <p:spPr bwMode="auto">
            <a:xfrm>
              <a:off x="878113" y="280987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4F6F7-3249-C0C0-09B3-D08871D769AD}"/>
                </a:ext>
              </a:extLst>
            </p:cNvPr>
            <p:cNvSpPr/>
            <p:nvPr/>
          </p:nvSpPr>
          <p:spPr bwMode="auto">
            <a:xfrm>
              <a:off x="878112" y="299085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8FD57F4-3166-08C3-0B99-605E8490E57D}"/>
                </a:ext>
              </a:extLst>
            </p:cNvPr>
            <p:cNvSpPr/>
            <p:nvPr/>
          </p:nvSpPr>
          <p:spPr bwMode="auto">
            <a:xfrm>
              <a:off x="878112" y="317182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D409272-46C0-0545-CC3D-D81EEFA7B60A}"/>
                </a:ext>
              </a:extLst>
            </p:cNvPr>
            <p:cNvSpPr/>
            <p:nvPr/>
          </p:nvSpPr>
          <p:spPr bwMode="auto">
            <a:xfrm>
              <a:off x="1429658" y="190500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D8713CB-AEC0-DC6D-5EE5-2415A730548C}"/>
                </a:ext>
              </a:extLst>
            </p:cNvPr>
            <p:cNvSpPr/>
            <p:nvPr/>
          </p:nvSpPr>
          <p:spPr bwMode="auto">
            <a:xfrm>
              <a:off x="1429658" y="208597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B5E1C2A-7817-34ED-7B5C-19405B2B20FB}"/>
                </a:ext>
              </a:extLst>
            </p:cNvPr>
            <p:cNvSpPr/>
            <p:nvPr/>
          </p:nvSpPr>
          <p:spPr bwMode="auto">
            <a:xfrm>
              <a:off x="1429657" y="226695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C0E19C8-1665-C819-3BEB-241B3759FE81}"/>
                </a:ext>
              </a:extLst>
            </p:cNvPr>
            <p:cNvSpPr/>
            <p:nvPr/>
          </p:nvSpPr>
          <p:spPr bwMode="auto">
            <a:xfrm>
              <a:off x="1429657" y="244792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C978351-F883-3B2E-0A47-E4A6E25DFDE7}"/>
                </a:ext>
              </a:extLst>
            </p:cNvPr>
            <p:cNvSpPr/>
            <p:nvPr/>
          </p:nvSpPr>
          <p:spPr bwMode="auto">
            <a:xfrm>
              <a:off x="1429657" y="262890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6D41F31-0BC8-B4CB-EC2A-3A1B6D2E0571}"/>
                </a:ext>
              </a:extLst>
            </p:cNvPr>
            <p:cNvSpPr/>
            <p:nvPr/>
          </p:nvSpPr>
          <p:spPr bwMode="auto">
            <a:xfrm>
              <a:off x="1429657" y="280987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62C2D4E-4AAD-EBE8-0083-18B7509FAE13}"/>
                </a:ext>
              </a:extLst>
            </p:cNvPr>
            <p:cNvSpPr/>
            <p:nvPr/>
          </p:nvSpPr>
          <p:spPr bwMode="auto">
            <a:xfrm>
              <a:off x="1429657" y="299085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01A9B16-477B-06D4-8F42-4866718153E7}"/>
                </a:ext>
              </a:extLst>
            </p:cNvPr>
            <p:cNvSpPr/>
            <p:nvPr/>
          </p:nvSpPr>
          <p:spPr bwMode="auto">
            <a:xfrm>
              <a:off x="1429657" y="317182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07306AF-3660-060A-0F8D-D11A7E6409DE}"/>
                </a:ext>
              </a:extLst>
            </p:cNvPr>
            <p:cNvSpPr/>
            <p:nvPr/>
          </p:nvSpPr>
          <p:spPr bwMode="auto">
            <a:xfrm>
              <a:off x="1705429" y="190500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1DB6441-7EE3-2EE3-2D22-7E0479C1638E}"/>
                </a:ext>
              </a:extLst>
            </p:cNvPr>
            <p:cNvSpPr/>
            <p:nvPr/>
          </p:nvSpPr>
          <p:spPr bwMode="auto">
            <a:xfrm>
              <a:off x="1705429" y="208597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D963E7E-C0C9-A0E6-6276-3F5C98C02A8F}"/>
                </a:ext>
              </a:extLst>
            </p:cNvPr>
            <p:cNvSpPr/>
            <p:nvPr/>
          </p:nvSpPr>
          <p:spPr bwMode="auto">
            <a:xfrm>
              <a:off x="1705428" y="226695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93F00AE-DABF-7472-F4EA-10C7433F5CA7}"/>
                </a:ext>
              </a:extLst>
            </p:cNvPr>
            <p:cNvSpPr/>
            <p:nvPr/>
          </p:nvSpPr>
          <p:spPr bwMode="auto">
            <a:xfrm>
              <a:off x="1705428" y="244792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7CD00F0-0447-9DCA-9AA0-8F4750C6CD23}"/>
                </a:ext>
              </a:extLst>
            </p:cNvPr>
            <p:cNvSpPr/>
            <p:nvPr/>
          </p:nvSpPr>
          <p:spPr bwMode="auto">
            <a:xfrm>
              <a:off x="1705428" y="262890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0140924-1CAF-913F-83FA-68FF626DA1BC}"/>
                </a:ext>
              </a:extLst>
            </p:cNvPr>
            <p:cNvSpPr/>
            <p:nvPr/>
          </p:nvSpPr>
          <p:spPr bwMode="auto">
            <a:xfrm>
              <a:off x="1705428" y="280987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B44B1B1-B579-80C3-5CCB-C35EEDC395ED}"/>
                </a:ext>
              </a:extLst>
            </p:cNvPr>
            <p:cNvSpPr/>
            <p:nvPr/>
          </p:nvSpPr>
          <p:spPr bwMode="auto">
            <a:xfrm>
              <a:off x="1705427" y="299085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A2BBF75-2A37-EE78-5389-BDBB305A79EE}"/>
                </a:ext>
              </a:extLst>
            </p:cNvPr>
            <p:cNvSpPr/>
            <p:nvPr/>
          </p:nvSpPr>
          <p:spPr bwMode="auto">
            <a:xfrm>
              <a:off x="1705427" y="317182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BD6C5B0-2EBA-20FA-21BB-B1AC7139C8C9}"/>
              </a:ext>
            </a:extLst>
          </p:cNvPr>
          <p:cNvSpPr txBox="1">
            <a:spLocks/>
          </p:cNvSpPr>
          <p:nvPr/>
        </p:nvSpPr>
        <p:spPr>
          <a:xfrm>
            <a:off x="4159469" y="1161393"/>
            <a:ext cx="27432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rPr>
              <a:t>Analytical (OLAP)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287C6E-A290-650F-94A6-F1AA7CF0435C}"/>
              </a:ext>
            </a:extLst>
          </p:cNvPr>
          <p:cNvSpPr txBox="1">
            <a:spLocks/>
          </p:cNvSpPr>
          <p:nvPr/>
        </p:nvSpPr>
        <p:spPr>
          <a:xfrm>
            <a:off x="7817069" y="1161393"/>
            <a:ext cx="18288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rPr>
              <a:t>Key-Value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C2F4130-9E95-8405-D7F5-46532D8DC082}"/>
              </a:ext>
            </a:extLst>
          </p:cNvPr>
          <p:cNvSpPr txBox="1">
            <a:spLocks/>
          </p:cNvSpPr>
          <p:nvPr/>
        </p:nvSpPr>
        <p:spPr>
          <a:xfrm>
            <a:off x="1416269" y="3371193"/>
            <a:ext cx="25146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kern="0" dirty="0">
                <a:latin typeface="Arial Narrow" pitchFamily="34" charset="0"/>
                <a:ea typeface="Arial" charset="0"/>
                <a:cs typeface="Arial"/>
              </a:rPr>
              <a:t>Column-Family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B668CCD-3D07-6193-7C98-856F0032B13C}"/>
              </a:ext>
            </a:extLst>
          </p:cNvPr>
          <p:cNvSpPr txBox="1">
            <a:spLocks/>
          </p:cNvSpPr>
          <p:nvPr/>
        </p:nvSpPr>
        <p:spPr>
          <a:xfrm>
            <a:off x="7512269" y="3371193"/>
            <a:ext cx="20574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kern="0" dirty="0">
                <a:latin typeface="Arial Narrow" pitchFamily="34" charset="0"/>
                <a:ea typeface="Arial" charset="0"/>
                <a:cs typeface="Arial"/>
              </a:rPr>
              <a:t>Document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35021A-6E56-0DAF-39D9-A0AE6DC51320}"/>
              </a:ext>
            </a:extLst>
          </p:cNvPr>
          <p:cNvSpPr txBox="1">
            <a:spLocks/>
          </p:cNvSpPr>
          <p:nvPr/>
        </p:nvSpPr>
        <p:spPr>
          <a:xfrm>
            <a:off x="4197569" y="3371193"/>
            <a:ext cx="25146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kern="0" dirty="0">
                <a:latin typeface="Arial Narrow" pitchFamily="34" charset="0"/>
                <a:ea typeface="Arial" charset="0"/>
                <a:cs typeface="Arial"/>
              </a:rPr>
              <a:t>Graph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grpSp>
        <p:nvGrpSpPr>
          <p:cNvPr id="12" name="Group 42">
            <a:extLst>
              <a:ext uri="{FF2B5EF4-FFF2-40B4-BE49-F238E27FC236}">
                <a16:creationId xmlns:a16="http://schemas.microsoft.com/office/drawing/2014/main" id="{76953DE1-0D47-4CE8-DEF4-0946A1B603FA}"/>
              </a:ext>
            </a:extLst>
          </p:cNvPr>
          <p:cNvGrpSpPr/>
          <p:nvPr/>
        </p:nvGrpSpPr>
        <p:grpSpPr>
          <a:xfrm>
            <a:off x="7512269" y="3980793"/>
            <a:ext cx="2133600" cy="1905000"/>
            <a:chOff x="5791200" y="1447800"/>
            <a:chExt cx="2133600" cy="19050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84B92E-7D35-698C-2EE2-78854A557BB6}"/>
                </a:ext>
              </a:extLst>
            </p:cNvPr>
            <p:cNvSpPr/>
            <p:nvPr/>
          </p:nvSpPr>
          <p:spPr bwMode="auto">
            <a:xfrm>
              <a:off x="67056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A10BC88-38BE-E560-CB64-963758E29167}"/>
                </a:ext>
              </a:extLst>
            </p:cNvPr>
            <p:cNvSpPr/>
            <p:nvPr/>
          </p:nvSpPr>
          <p:spPr bwMode="auto">
            <a:xfrm>
              <a:off x="6400800" y="19812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08CB24E-C05C-8422-0812-C227A6850269}"/>
                </a:ext>
              </a:extLst>
            </p:cNvPr>
            <p:cNvSpPr/>
            <p:nvPr/>
          </p:nvSpPr>
          <p:spPr bwMode="auto">
            <a:xfrm>
              <a:off x="7010400" y="1981200"/>
              <a:ext cx="304800" cy="304800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39C1BB2-384E-DCCD-629A-8C4C83591A51}"/>
                </a:ext>
              </a:extLst>
            </p:cNvPr>
            <p:cNvSpPr/>
            <p:nvPr/>
          </p:nvSpPr>
          <p:spPr bwMode="auto">
            <a:xfrm>
              <a:off x="6096000" y="2514600"/>
              <a:ext cx="304800" cy="3048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5EC919-ACF1-3802-4F34-1F1DBBC9A9D4}"/>
                </a:ext>
              </a:extLst>
            </p:cNvPr>
            <p:cNvSpPr/>
            <p:nvPr/>
          </p:nvSpPr>
          <p:spPr bwMode="auto">
            <a:xfrm>
              <a:off x="6705600" y="2514600"/>
              <a:ext cx="304800" cy="304800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179FAEE-5BBC-A614-C7F8-BB5C662A4535}"/>
                </a:ext>
              </a:extLst>
            </p:cNvPr>
            <p:cNvSpPr/>
            <p:nvPr/>
          </p:nvSpPr>
          <p:spPr bwMode="auto">
            <a:xfrm>
              <a:off x="7315200" y="2514600"/>
              <a:ext cx="304800" cy="30480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B2916ED-FC95-9AFB-95FC-8BEA89C7F96C}"/>
                </a:ext>
              </a:extLst>
            </p:cNvPr>
            <p:cNvCxnSpPr>
              <a:stCxn id="93" idx="4"/>
              <a:endCxn id="94" idx="0"/>
            </p:cNvCxnSpPr>
            <p:nvPr/>
          </p:nvCxnSpPr>
          <p:spPr bwMode="auto">
            <a:xfrm rot="5400000">
              <a:off x="6591300" y="17145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23347D4-E998-37C3-7EA6-3EC880D8317F}"/>
                </a:ext>
              </a:extLst>
            </p:cNvPr>
            <p:cNvCxnSpPr>
              <a:stCxn id="93" idx="4"/>
              <a:endCxn id="95" idx="0"/>
            </p:cNvCxnSpPr>
            <p:nvPr/>
          </p:nvCxnSpPr>
          <p:spPr bwMode="auto">
            <a:xfrm rot="16200000" flipH="1">
              <a:off x="6896100" y="17145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6297729-1F96-7AD8-C2EE-412668862F70}"/>
                </a:ext>
              </a:extLst>
            </p:cNvPr>
            <p:cNvCxnSpPr/>
            <p:nvPr/>
          </p:nvCxnSpPr>
          <p:spPr bwMode="auto">
            <a:xfrm rot="5400000">
              <a:off x="62865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E8AED79-33D9-BA95-8383-E9CF0EA629A2}"/>
                </a:ext>
              </a:extLst>
            </p:cNvPr>
            <p:cNvCxnSpPr/>
            <p:nvPr/>
          </p:nvCxnSpPr>
          <p:spPr bwMode="auto">
            <a:xfrm rot="16200000" flipH="1">
              <a:off x="65913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74AFF19-4617-30F7-C7C1-021A2A8132BF}"/>
                </a:ext>
              </a:extLst>
            </p:cNvPr>
            <p:cNvCxnSpPr/>
            <p:nvPr/>
          </p:nvCxnSpPr>
          <p:spPr bwMode="auto">
            <a:xfrm rot="16200000" flipH="1">
              <a:off x="72009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17C7F8A-4C16-4F71-9CEB-8C208CEA3EA2}"/>
                </a:ext>
              </a:extLst>
            </p:cNvPr>
            <p:cNvSpPr/>
            <p:nvPr/>
          </p:nvSpPr>
          <p:spPr bwMode="auto">
            <a:xfrm>
              <a:off x="5791200" y="3048000"/>
              <a:ext cx="304800" cy="304800"/>
            </a:xfrm>
            <a:prstGeom prst="ellipse">
              <a:avLst/>
            </a:prstGeom>
            <a:solidFill>
              <a:srgbClr val="FF00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50BB70-F3E4-40EA-44FF-655EBB4F55E5}"/>
                </a:ext>
              </a:extLst>
            </p:cNvPr>
            <p:cNvSpPr/>
            <p:nvPr/>
          </p:nvSpPr>
          <p:spPr bwMode="auto">
            <a:xfrm>
              <a:off x="6400800" y="3048000"/>
              <a:ext cx="304800" cy="304800"/>
            </a:xfrm>
            <a:prstGeom prst="ellipse">
              <a:avLst/>
            </a:prstGeom>
            <a:solidFill>
              <a:srgbClr val="00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846BF88-BC40-3FF0-F51F-AD48689A1305}"/>
                </a:ext>
              </a:extLst>
            </p:cNvPr>
            <p:cNvCxnSpPr/>
            <p:nvPr/>
          </p:nvCxnSpPr>
          <p:spPr bwMode="auto">
            <a:xfrm rot="5400000">
              <a:off x="59817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C1C5E7F-6DC8-A1F3-6936-750CC1D05764}"/>
                </a:ext>
              </a:extLst>
            </p:cNvPr>
            <p:cNvCxnSpPr/>
            <p:nvPr/>
          </p:nvCxnSpPr>
          <p:spPr bwMode="auto">
            <a:xfrm rot="16200000" flipH="1">
              <a:off x="62865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84AABE7-86B3-42FF-1826-38CEA8EED778}"/>
                </a:ext>
              </a:extLst>
            </p:cNvPr>
            <p:cNvSpPr/>
            <p:nvPr/>
          </p:nvSpPr>
          <p:spPr bwMode="auto">
            <a:xfrm>
              <a:off x="7010400" y="3048000"/>
              <a:ext cx="304800" cy="304800"/>
            </a:xfrm>
            <a:prstGeom prst="ellipse">
              <a:avLst/>
            </a:prstGeom>
            <a:solidFill>
              <a:srgbClr val="9966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DDAADEA-678E-93E8-5AC0-DCA2839E762C}"/>
                </a:ext>
              </a:extLst>
            </p:cNvPr>
            <p:cNvSpPr/>
            <p:nvPr/>
          </p:nvSpPr>
          <p:spPr bwMode="auto">
            <a:xfrm>
              <a:off x="7620000" y="30480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13F13BF-A9F0-2C8A-C9C7-77BD8F047D9C}"/>
                </a:ext>
              </a:extLst>
            </p:cNvPr>
            <p:cNvCxnSpPr/>
            <p:nvPr/>
          </p:nvCxnSpPr>
          <p:spPr bwMode="auto">
            <a:xfrm rot="5400000">
              <a:off x="72009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B0D1C3A-C30C-6384-38CC-7AC79F898163}"/>
                </a:ext>
              </a:extLst>
            </p:cNvPr>
            <p:cNvCxnSpPr/>
            <p:nvPr/>
          </p:nvCxnSpPr>
          <p:spPr bwMode="auto">
            <a:xfrm rot="16200000" flipH="1">
              <a:off x="75057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Group 232">
            <a:extLst>
              <a:ext uri="{FF2B5EF4-FFF2-40B4-BE49-F238E27FC236}">
                <a16:creationId xmlns:a16="http://schemas.microsoft.com/office/drawing/2014/main" id="{645064DF-B5B1-C627-FCA5-D1E86B178C9B}"/>
              </a:ext>
            </a:extLst>
          </p:cNvPr>
          <p:cNvGrpSpPr/>
          <p:nvPr/>
        </p:nvGrpSpPr>
        <p:grpSpPr>
          <a:xfrm>
            <a:off x="4921469" y="1694793"/>
            <a:ext cx="1143000" cy="1524000"/>
            <a:chOff x="3581400" y="1828800"/>
            <a:chExt cx="1143000" cy="1524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17EA293-15D6-6757-BDC9-6E1F56CE73F6}"/>
                </a:ext>
              </a:extLst>
            </p:cNvPr>
            <p:cNvSpPr/>
            <p:nvPr/>
          </p:nvSpPr>
          <p:spPr bwMode="auto">
            <a:xfrm>
              <a:off x="4038600" y="1828800"/>
              <a:ext cx="228600" cy="15240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0F4FAF3-313F-1BE5-405D-D767A95AEC77}"/>
                </a:ext>
              </a:extLst>
            </p:cNvPr>
            <p:cNvSpPr/>
            <p:nvPr/>
          </p:nvSpPr>
          <p:spPr bwMode="auto">
            <a:xfrm>
              <a:off x="3581400" y="19050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BCA980F-56C4-3EA3-3CB9-18A22F4C26F3}"/>
                </a:ext>
              </a:extLst>
            </p:cNvPr>
            <p:cNvSpPr/>
            <p:nvPr/>
          </p:nvSpPr>
          <p:spPr bwMode="auto">
            <a:xfrm>
              <a:off x="3581400" y="25146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291A496-C278-6DF1-0D15-EBD0DDA285EB}"/>
                </a:ext>
              </a:extLst>
            </p:cNvPr>
            <p:cNvSpPr/>
            <p:nvPr/>
          </p:nvSpPr>
          <p:spPr bwMode="auto">
            <a:xfrm>
              <a:off x="4495800" y="19050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8D1B5F6-4E01-FAA3-D027-847799800553}"/>
                </a:ext>
              </a:extLst>
            </p:cNvPr>
            <p:cNvSpPr/>
            <p:nvPr/>
          </p:nvSpPr>
          <p:spPr bwMode="auto">
            <a:xfrm>
              <a:off x="4495800" y="25146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EC774E-5D32-5298-1841-6AF906ECBCA1}"/>
                </a:ext>
              </a:extLst>
            </p:cNvPr>
            <p:cNvCxnSpPr/>
            <p:nvPr/>
          </p:nvCxnSpPr>
          <p:spPr>
            <a:xfrm>
              <a:off x="3810000" y="2128978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11DF8B6-02A9-8C16-7EFC-92FC37CA5D09}"/>
                </a:ext>
              </a:extLst>
            </p:cNvPr>
            <p:cNvCxnSpPr/>
            <p:nvPr/>
          </p:nvCxnSpPr>
          <p:spPr>
            <a:xfrm>
              <a:off x="3810000" y="27432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3DB6852-E20F-9F11-EA49-BF8BA036B4AA}"/>
                </a:ext>
              </a:extLst>
            </p:cNvPr>
            <p:cNvCxnSpPr/>
            <p:nvPr/>
          </p:nvCxnSpPr>
          <p:spPr>
            <a:xfrm>
              <a:off x="4267200" y="21336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F4B21BE-2513-780C-C62D-E6F9BD65E733}"/>
                </a:ext>
              </a:extLst>
            </p:cNvPr>
            <p:cNvCxnSpPr/>
            <p:nvPr/>
          </p:nvCxnSpPr>
          <p:spPr>
            <a:xfrm>
              <a:off x="4267200" y="27432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42">
            <a:extLst>
              <a:ext uri="{FF2B5EF4-FFF2-40B4-BE49-F238E27FC236}">
                <a16:creationId xmlns:a16="http://schemas.microsoft.com/office/drawing/2014/main" id="{52DF3259-01BF-9727-0500-0CBA5AA31423}"/>
              </a:ext>
            </a:extLst>
          </p:cNvPr>
          <p:cNvGrpSpPr/>
          <p:nvPr/>
        </p:nvGrpSpPr>
        <p:grpSpPr>
          <a:xfrm>
            <a:off x="4616669" y="4056993"/>
            <a:ext cx="1676400" cy="1600200"/>
            <a:chOff x="3505200" y="4267200"/>
            <a:chExt cx="1676400" cy="16002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D2D9D21-236E-E906-322A-384FF5719162}"/>
                </a:ext>
              </a:extLst>
            </p:cNvPr>
            <p:cNvSpPr/>
            <p:nvPr/>
          </p:nvSpPr>
          <p:spPr bwMode="auto">
            <a:xfrm>
              <a:off x="4191000" y="4267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DB7C121-10E2-5879-9181-7AF8246BF0B1}"/>
                </a:ext>
              </a:extLst>
            </p:cNvPr>
            <p:cNvSpPr/>
            <p:nvPr/>
          </p:nvSpPr>
          <p:spPr bwMode="auto">
            <a:xfrm>
              <a:off x="3886200" y="4724400"/>
              <a:ext cx="228600" cy="228600"/>
            </a:xfrm>
            <a:prstGeom prst="ellipse">
              <a:avLst/>
            </a:prstGeom>
            <a:solidFill>
              <a:srgbClr val="9966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FF235CB-B0D2-76C0-11E6-DF04F82B9D9E}"/>
                </a:ext>
              </a:extLst>
            </p:cNvPr>
            <p:cNvSpPr/>
            <p:nvPr/>
          </p:nvSpPr>
          <p:spPr bwMode="auto">
            <a:xfrm>
              <a:off x="4191000" y="5105400"/>
              <a:ext cx="228600" cy="22860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FC2C375-845D-FDA3-534A-7C54C34950DD}"/>
                </a:ext>
              </a:extLst>
            </p:cNvPr>
            <p:cNvSpPr/>
            <p:nvPr/>
          </p:nvSpPr>
          <p:spPr bwMode="auto">
            <a:xfrm>
              <a:off x="4724400" y="4495800"/>
              <a:ext cx="228600" cy="228600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EC84A7A-D003-9F7F-047B-46DAF78B9A24}"/>
                </a:ext>
              </a:extLst>
            </p:cNvPr>
            <p:cNvSpPr/>
            <p:nvPr/>
          </p:nvSpPr>
          <p:spPr bwMode="auto">
            <a:xfrm>
              <a:off x="4648200" y="49530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51819AE-50DD-2C0F-1CE3-7D12F901EEA3}"/>
                </a:ext>
              </a:extLst>
            </p:cNvPr>
            <p:cNvSpPr/>
            <p:nvPr/>
          </p:nvSpPr>
          <p:spPr bwMode="auto">
            <a:xfrm>
              <a:off x="3581400" y="5257800"/>
              <a:ext cx="228600" cy="228600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9238172-44E8-12F2-6E7A-4EB5C12667E6}"/>
                </a:ext>
              </a:extLst>
            </p:cNvPr>
            <p:cNvSpPr/>
            <p:nvPr/>
          </p:nvSpPr>
          <p:spPr bwMode="auto">
            <a:xfrm>
              <a:off x="4419600" y="5486400"/>
              <a:ext cx="228600" cy="2286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1CDEE2A-1009-F574-620A-1D7C96369175}"/>
                </a:ext>
              </a:extLst>
            </p:cNvPr>
            <p:cNvSpPr/>
            <p:nvPr/>
          </p:nvSpPr>
          <p:spPr bwMode="auto">
            <a:xfrm>
              <a:off x="3505200" y="4572000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E50EC-8701-FB85-A69D-5D5B96896F23}"/>
                </a:ext>
              </a:extLst>
            </p:cNvPr>
            <p:cNvSpPr/>
            <p:nvPr/>
          </p:nvSpPr>
          <p:spPr bwMode="auto">
            <a:xfrm>
              <a:off x="4953000" y="5334000"/>
              <a:ext cx="228600" cy="2286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3A4B29-69BB-982E-DADF-15C3A53A6C15}"/>
                </a:ext>
              </a:extLst>
            </p:cNvPr>
            <p:cNvCxnSpPr>
              <a:stCxn id="69" idx="7"/>
              <a:endCxn id="62" idx="2"/>
            </p:cNvCxnSpPr>
            <p:nvPr/>
          </p:nvCxnSpPr>
          <p:spPr>
            <a:xfrm flipV="1">
              <a:off x="3700322" y="4381500"/>
              <a:ext cx="490678" cy="2239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443C45-F23C-2266-1189-A0F99022377A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>
              <a:off x="4419600" y="4381500"/>
              <a:ext cx="304800" cy="228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109AB59-4AE1-1897-93BE-A83AE30A26F3}"/>
                </a:ext>
              </a:extLst>
            </p:cNvPr>
            <p:cNvCxnSpPr>
              <a:stCxn id="65" idx="3"/>
              <a:endCxn id="66" idx="0"/>
            </p:cNvCxnSpPr>
            <p:nvPr/>
          </p:nvCxnSpPr>
          <p:spPr>
            <a:xfrm>
              <a:off x="4757878" y="4690922"/>
              <a:ext cx="4622" cy="262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AC3767A-F802-FE3A-1EEE-0AF572C8817A}"/>
                </a:ext>
              </a:extLst>
            </p:cNvPr>
            <p:cNvCxnSpPr>
              <a:stCxn id="66" idx="5"/>
              <a:endCxn id="70" idx="1"/>
            </p:cNvCxnSpPr>
            <p:nvPr/>
          </p:nvCxnSpPr>
          <p:spPr>
            <a:xfrm>
              <a:off x="4843322" y="5148122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F23E5BF-F7F7-56F0-463D-B3FD8F950CDF}"/>
                </a:ext>
              </a:extLst>
            </p:cNvPr>
            <p:cNvCxnSpPr>
              <a:stCxn id="70" idx="2"/>
              <a:endCxn id="68" idx="6"/>
            </p:cNvCxnSpPr>
            <p:nvPr/>
          </p:nvCxnSpPr>
          <p:spPr>
            <a:xfrm flipH="1">
              <a:off x="4648200" y="5448300"/>
              <a:ext cx="304800" cy="1524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83F3EB8-DA02-B45D-89A0-807FFF1E3E3D}"/>
                </a:ext>
              </a:extLst>
            </p:cNvPr>
            <p:cNvCxnSpPr>
              <a:endCxn id="64" idx="5"/>
            </p:cNvCxnSpPr>
            <p:nvPr/>
          </p:nvCxnSpPr>
          <p:spPr>
            <a:xfrm flipH="1" flipV="1">
              <a:off x="4386122" y="5300522"/>
              <a:ext cx="1050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308013D-ABFC-1B8E-73AD-5D38599E5EC3}"/>
                </a:ext>
              </a:extLst>
            </p:cNvPr>
            <p:cNvCxnSpPr>
              <a:stCxn id="64" idx="1"/>
              <a:endCxn id="63" idx="5"/>
            </p:cNvCxnSpPr>
            <p:nvPr/>
          </p:nvCxnSpPr>
          <p:spPr>
            <a:xfrm flipH="1" flipV="1">
              <a:off x="4081322" y="4919522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02BD42B-0EB2-11D9-81A3-4855F803B210}"/>
                </a:ext>
              </a:extLst>
            </p:cNvPr>
            <p:cNvCxnSpPr>
              <a:stCxn id="63" idx="3"/>
              <a:endCxn id="67" idx="7"/>
            </p:cNvCxnSpPr>
            <p:nvPr/>
          </p:nvCxnSpPr>
          <p:spPr>
            <a:xfrm flipH="1">
              <a:off x="3776522" y="4919522"/>
              <a:ext cx="143156" cy="3717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DA669EE-A275-9E94-6218-D8CC97FAE5C8}"/>
                </a:ext>
              </a:extLst>
            </p:cNvPr>
            <p:cNvCxnSpPr>
              <a:stCxn id="69" idx="4"/>
              <a:endCxn id="67" idx="1"/>
            </p:cNvCxnSpPr>
            <p:nvPr/>
          </p:nvCxnSpPr>
          <p:spPr>
            <a:xfrm flipH="1">
              <a:off x="3614878" y="4800600"/>
              <a:ext cx="4622" cy="4906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E2B6ACD-7A69-F33E-8995-D3786B6E74A6}"/>
                </a:ext>
              </a:extLst>
            </p:cNvPr>
            <p:cNvCxnSpPr>
              <a:stCxn id="64" idx="7"/>
              <a:endCxn id="62" idx="4"/>
            </p:cNvCxnSpPr>
            <p:nvPr/>
          </p:nvCxnSpPr>
          <p:spPr>
            <a:xfrm flipH="1" flipV="1">
              <a:off x="4305300" y="4495800"/>
              <a:ext cx="80822" cy="643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6C4DF27-BAFC-1FD8-5B6D-46CE482DB6E6}"/>
                </a:ext>
              </a:extLst>
            </p:cNvPr>
            <p:cNvCxnSpPr>
              <a:stCxn id="64" idx="3"/>
              <a:endCxn id="67" idx="6"/>
            </p:cNvCxnSpPr>
            <p:nvPr/>
          </p:nvCxnSpPr>
          <p:spPr>
            <a:xfrm flipH="1">
              <a:off x="3810000" y="5300522"/>
              <a:ext cx="414478" cy="715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DBA660A-C645-B87B-8EF6-98D12B8AA0AE}"/>
                </a:ext>
              </a:extLst>
            </p:cNvPr>
            <p:cNvSpPr/>
            <p:nvPr/>
          </p:nvSpPr>
          <p:spPr bwMode="auto">
            <a:xfrm>
              <a:off x="3962400" y="5638800"/>
              <a:ext cx="228600" cy="228600"/>
            </a:xfrm>
            <a:prstGeom prst="ellipse">
              <a:avLst/>
            </a:prstGeom>
            <a:solidFill>
              <a:srgbClr val="3366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99AF058-94B0-4EEC-2164-B3A465800A2F}"/>
                </a:ext>
              </a:extLst>
            </p:cNvPr>
            <p:cNvCxnSpPr>
              <a:stCxn id="82" idx="7"/>
              <a:endCxn id="64" idx="4"/>
            </p:cNvCxnSpPr>
            <p:nvPr/>
          </p:nvCxnSpPr>
          <p:spPr>
            <a:xfrm flipV="1">
              <a:off x="4157522" y="5334000"/>
              <a:ext cx="147778" cy="3382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65">
            <a:extLst>
              <a:ext uri="{FF2B5EF4-FFF2-40B4-BE49-F238E27FC236}">
                <a16:creationId xmlns:a16="http://schemas.microsoft.com/office/drawing/2014/main" id="{72F708E5-8DCA-AD83-8112-D9D49D9C7DC0}"/>
              </a:ext>
            </a:extLst>
          </p:cNvPr>
          <p:cNvGrpSpPr/>
          <p:nvPr/>
        </p:nvGrpSpPr>
        <p:grpSpPr>
          <a:xfrm>
            <a:off x="7893269" y="1770993"/>
            <a:ext cx="1600200" cy="1447800"/>
            <a:chOff x="6781800" y="2057400"/>
            <a:chExt cx="1600200" cy="14478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1DBD059-9189-B8AE-1ABA-EE3D880A20F0}"/>
                </a:ext>
              </a:extLst>
            </p:cNvPr>
            <p:cNvSpPr/>
            <p:nvPr/>
          </p:nvSpPr>
          <p:spPr>
            <a:xfrm>
              <a:off x="6781800" y="2057400"/>
              <a:ext cx="3810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 Narrow" pitchFamily="34" charset="0"/>
                </a:rPr>
                <a:t>key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0FD4756-F4FB-BB08-38BD-01604692DD1E}"/>
                </a:ext>
              </a:extLst>
            </p:cNvPr>
            <p:cNvSpPr/>
            <p:nvPr/>
          </p:nvSpPr>
          <p:spPr>
            <a:xfrm>
              <a:off x="7467600" y="2057400"/>
              <a:ext cx="9144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itchFamily="34" charset="0"/>
                </a:rPr>
                <a:t>value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AB0974E-D879-BAE1-8AE0-6FC25FB6A509}"/>
                </a:ext>
              </a:extLst>
            </p:cNvPr>
            <p:cNvCxnSpPr>
              <a:stCxn id="47" idx="3"/>
              <a:endCxn id="48" idx="2"/>
            </p:cNvCxnSpPr>
            <p:nvPr/>
          </p:nvCxnSpPr>
          <p:spPr>
            <a:xfrm>
              <a:off x="7162800" y="2209800"/>
              <a:ext cx="3048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155">
              <a:extLst>
                <a:ext uri="{FF2B5EF4-FFF2-40B4-BE49-F238E27FC236}">
                  <a16:creationId xmlns:a16="http://schemas.microsoft.com/office/drawing/2014/main" id="{DD16C8A1-0C7E-40A0-D017-9882B1DE83A5}"/>
                </a:ext>
              </a:extLst>
            </p:cNvPr>
            <p:cNvGrpSpPr/>
            <p:nvPr/>
          </p:nvGrpSpPr>
          <p:grpSpPr>
            <a:xfrm>
              <a:off x="6781800" y="2438400"/>
              <a:ext cx="1600200" cy="304800"/>
              <a:chOff x="6781800" y="2438400"/>
              <a:chExt cx="1600200" cy="30480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E9CBABA-B835-FAF6-C661-67B1CECC1072}"/>
                  </a:ext>
                </a:extLst>
              </p:cNvPr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rgbClr val="FFCC6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A1C0CA9-6674-3366-7E69-D6AFD3E66863}"/>
                  </a:ext>
                </a:extLst>
              </p:cNvPr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4951027-F6E9-332E-9950-EA9B44D472AD}"/>
                  </a:ext>
                </a:extLst>
              </p:cNvPr>
              <p:cNvCxnSpPr>
                <a:stCxn id="59" idx="3"/>
                <a:endCxn id="60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156">
              <a:extLst>
                <a:ext uri="{FF2B5EF4-FFF2-40B4-BE49-F238E27FC236}">
                  <a16:creationId xmlns:a16="http://schemas.microsoft.com/office/drawing/2014/main" id="{F65E8DE2-414E-518E-FA90-F7A502E343F8}"/>
                </a:ext>
              </a:extLst>
            </p:cNvPr>
            <p:cNvGrpSpPr/>
            <p:nvPr/>
          </p:nvGrpSpPr>
          <p:grpSpPr>
            <a:xfrm>
              <a:off x="6781800" y="2819400"/>
              <a:ext cx="1600200" cy="304800"/>
              <a:chOff x="6781800" y="2438400"/>
              <a:chExt cx="1600200" cy="3048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7B7B5F-EABD-C50C-0F70-570A589BDB93}"/>
                  </a:ext>
                </a:extLst>
              </p:cNvPr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1CDD298-D462-90A3-ED18-BC4AB6D8F7E2}"/>
                  </a:ext>
                </a:extLst>
              </p:cNvPr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42A111A-5B4A-896F-BEB1-CB5042BEDAF9}"/>
                  </a:ext>
                </a:extLst>
              </p:cNvPr>
              <p:cNvCxnSpPr>
                <a:stCxn id="56" idx="3"/>
                <a:endCxn id="57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169">
              <a:extLst>
                <a:ext uri="{FF2B5EF4-FFF2-40B4-BE49-F238E27FC236}">
                  <a16:creationId xmlns:a16="http://schemas.microsoft.com/office/drawing/2014/main" id="{99C3148F-540D-5C52-995B-DB861E4B5238}"/>
                </a:ext>
              </a:extLst>
            </p:cNvPr>
            <p:cNvGrpSpPr/>
            <p:nvPr/>
          </p:nvGrpSpPr>
          <p:grpSpPr>
            <a:xfrm>
              <a:off x="6781800" y="3200400"/>
              <a:ext cx="1600200" cy="304800"/>
              <a:chOff x="6781800" y="2438400"/>
              <a:chExt cx="1600200" cy="3048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7EF86AD-DF8E-A460-C7F4-F05FD5B00ED8}"/>
                  </a:ext>
                </a:extLst>
              </p:cNvPr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AED738F-E252-76EA-15A0-4F2017041828}"/>
                  </a:ext>
                </a:extLst>
              </p:cNvPr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EB44727-BA8B-CAC0-ACA4-17BE73BE9410}"/>
                  </a:ext>
                </a:extLst>
              </p:cNvPr>
              <p:cNvCxnSpPr>
                <a:stCxn id="53" idx="3"/>
                <a:endCxn id="54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41">
            <a:extLst>
              <a:ext uri="{FF2B5EF4-FFF2-40B4-BE49-F238E27FC236}">
                <a16:creationId xmlns:a16="http://schemas.microsoft.com/office/drawing/2014/main" id="{9CBB2276-904A-1271-0A38-11FD68A6291C}"/>
              </a:ext>
            </a:extLst>
          </p:cNvPr>
          <p:cNvGrpSpPr/>
          <p:nvPr/>
        </p:nvGrpSpPr>
        <p:grpSpPr>
          <a:xfrm>
            <a:off x="1644869" y="4056993"/>
            <a:ext cx="1676401" cy="1447800"/>
            <a:chOff x="457200" y="4495800"/>
            <a:chExt cx="1676401" cy="1447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DA61B0-492C-B09C-249B-D03CAEC8EE60}"/>
                </a:ext>
              </a:extLst>
            </p:cNvPr>
            <p:cNvSpPr/>
            <p:nvPr/>
          </p:nvSpPr>
          <p:spPr>
            <a:xfrm>
              <a:off x="914400" y="5403056"/>
              <a:ext cx="150019" cy="1738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02E045-2AC9-0C5B-1CF1-28C96B5F6DCE}"/>
                </a:ext>
              </a:extLst>
            </p:cNvPr>
            <p:cNvSpPr/>
            <p:nvPr/>
          </p:nvSpPr>
          <p:spPr>
            <a:xfrm>
              <a:off x="459581" y="4498181"/>
              <a:ext cx="150019" cy="1738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A43362-5D84-0FC4-AA3E-26DABBA9B58F}"/>
                </a:ext>
              </a:extLst>
            </p:cNvPr>
            <p:cNvSpPr/>
            <p:nvPr/>
          </p:nvSpPr>
          <p:spPr>
            <a:xfrm>
              <a:off x="1828800" y="4862513"/>
              <a:ext cx="150020" cy="173829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F6F24-3D67-48A5-161E-C4DCEA35654A}"/>
                </a:ext>
              </a:extLst>
            </p:cNvPr>
            <p:cNvSpPr/>
            <p:nvPr/>
          </p:nvSpPr>
          <p:spPr>
            <a:xfrm>
              <a:off x="1676400" y="5586414"/>
              <a:ext cx="150019" cy="17859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08FEFB-3889-E215-5AEC-487AC5708632}"/>
                </a:ext>
              </a:extLst>
            </p:cNvPr>
            <p:cNvSpPr/>
            <p:nvPr/>
          </p:nvSpPr>
          <p:spPr>
            <a:xfrm>
              <a:off x="1371600" y="4495801"/>
              <a:ext cx="147638" cy="17859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D4958A-D445-4C3F-3DE2-015B6F6373FD}"/>
                </a:ext>
              </a:extLst>
            </p:cNvPr>
            <p:cNvSpPr/>
            <p:nvPr/>
          </p:nvSpPr>
          <p:spPr bwMode="auto">
            <a:xfrm>
              <a:off x="457202" y="449580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BF406F0-8517-73A7-8260-DD07C03CADB4}"/>
                </a:ext>
              </a:extLst>
            </p:cNvPr>
            <p:cNvCxnSpPr/>
            <p:nvPr/>
          </p:nvCxnSpPr>
          <p:spPr>
            <a:xfrm>
              <a:off x="6096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454894-F6AF-2028-471D-2F6999ECF239}"/>
                </a:ext>
              </a:extLst>
            </p:cNvPr>
            <p:cNvCxnSpPr/>
            <p:nvPr/>
          </p:nvCxnSpPr>
          <p:spPr>
            <a:xfrm>
              <a:off x="7620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39E60BA-297D-D176-3324-C293DCF97C06}"/>
                </a:ext>
              </a:extLst>
            </p:cNvPr>
            <p:cNvCxnSpPr/>
            <p:nvPr/>
          </p:nvCxnSpPr>
          <p:spPr>
            <a:xfrm>
              <a:off x="9144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102DFE-BD22-E922-26DA-E3E07AB49DDD}"/>
                </a:ext>
              </a:extLst>
            </p:cNvPr>
            <p:cNvCxnSpPr/>
            <p:nvPr/>
          </p:nvCxnSpPr>
          <p:spPr>
            <a:xfrm>
              <a:off x="10668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3ABCA-6B95-CEC2-1EB7-2BE25159D119}"/>
                </a:ext>
              </a:extLst>
            </p:cNvPr>
            <p:cNvCxnSpPr/>
            <p:nvPr/>
          </p:nvCxnSpPr>
          <p:spPr>
            <a:xfrm>
              <a:off x="12192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D402D7-9F94-E9CA-07B1-767932178B76}"/>
                </a:ext>
              </a:extLst>
            </p:cNvPr>
            <p:cNvCxnSpPr/>
            <p:nvPr/>
          </p:nvCxnSpPr>
          <p:spPr>
            <a:xfrm>
              <a:off x="13716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90FD0F-DD7B-105A-6D29-4BB8112A0D4B}"/>
                </a:ext>
              </a:extLst>
            </p:cNvPr>
            <p:cNvCxnSpPr/>
            <p:nvPr/>
          </p:nvCxnSpPr>
          <p:spPr>
            <a:xfrm>
              <a:off x="15240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CB6F6D-9A27-8CC5-351B-46D688F130A3}"/>
                </a:ext>
              </a:extLst>
            </p:cNvPr>
            <p:cNvCxnSpPr/>
            <p:nvPr/>
          </p:nvCxnSpPr>
          <p:spPr>
            <a:xfrm>
              <a:off x="16764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1DE63B-9FBA-F7F8-3ECD-006C412D0108}"/>
                </a:ext>
              </a:extLst>
            </p:cNvPr>
            <p:cNvCxnSpPr/>
            <p:nvPr/>
          </p:nvCxnSpPr>
          <p:spPr>
            <a:xfrm>
              <a:off x="18288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95348A-E613-12F7-5EC0-0CAE3F5E84D3}"/>
                </a:ext>
              </a:extLst>
            </p:cNvPr>
            <p:cNvCxnSpPr/>
            <p:nvPr/>
          </p:nvCxnSpPr>
          <p:spPr>
            <a:xfrm>
              <a:off x="19812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EEBCB5-3F2E-B3A1-6A44-F8283B61A6C6}"/>
                </a:ext>
              </a:extLst>
            </p:cNvPr>
            <p:cNvSpPr/>
            <p:nvPr/>
          </p:nvSpPr>
          <p:spPr>
            <a:xfrm>
              <a:off x="614362" y="4683919"/>
              <a:ext cx="142875" cy="1738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657353-9602-025B-F8CB-47F933FD01DE}"/>
                </a:ext>
              </a:extLst>
            </p:cNvPr>
            <p:cNvSpPr/>
            <p:nvPr/>
          </p:nvSpPr>
          <p:spPr>
            <a:xfrm>
              <a:off x="766762" y="4862512"/>
              <a:ext cx="142875" cy="17382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EDE539-0C10-E5E6-0A10-3DF07875524F}"/>
                </a:ext>
              </a:extLst>
            </p:cNvPr>
            <p:cNvSpPr/>
            <p:nvPr/>
          </p:nvSpPr>
          <p:spPr>
            <a:xfrm>
              <a:off x="919163" y="5041106"/>
              <a:ext cx="142875" cy="1738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920DA5-A8A9-AD1A-0472-8F16BDEE935B}"/>
                </a:ext>
              </a:extLst>
            </p:cNvPr>
            <p:cNvSpPr/>
            <p:nvPr/>
          </p:nvSpPr>
          <p:spPr>
            <a:xfrm>
              <a:off x="1071563" y="5222081"/>
              <a:ext cx="142875" cy="1738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506B2D-BE68-CAA1-CDD1-1685A2AED3E0}"/>
                </a:ext>
              </a:extLst>
            </p:cNvPr>
            <p:cNvSpPr/>
            <p:nvPr/>
          </p:nvSpPr>
          <p:spPr>
            <a:xfrm>
              <a:off x="1223963" y="5765005"/>
              <a:ext cx="142875" cy="1738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BA2F624-236F-1F40-136E-EC681E9EEBCB}"/>
                </a:ext>
              </a:extLst>
            </p:cNvPr>
            <p:cNvSpPr/>
            <p:nvPr/>
          </p:nvSpPr>
          <p:spPr>
            <a:xfrm>
              <a:off x="1526381" y="5224463"/>
              <a:ext cx="145257" cy="17859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3D77EB-FB50-C805-C383-3F740BF8C04F}"/>
                </a:ext>
              </a:extLst>
            </p:cNvPr>
            <p:cNvSpPr/>
            <p:nvPr/>
          </p:nvSpPr>
          <p:spPr>
            <a:xfrm>
              <a:off x="1985962" y="5224463"/>
              <a:ext cx="142875" cy="17382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0DE556-477C-4396-DA10-7E9BC7DEDDF9}"/>
                </a:ext>
              </a:extLst>
            </p:cNvPr>
            <p:cNvSpPr/>
            <p:nvPr/>
          </p:nvSpPr>
          <p:spPr bwMode="auto">
            <a:xfrm>
              <a:off x="457200" y="576262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4E8578C-A37A-B85A-CAF9-FABA5A474F6A}"/>
                </a:ext>
              </a:extLst>
            </p:cNvPr>
            <p:cNvSpPr/>
            <p:nvPr/>
          </p:nvSpPr>
          <p:spPr bwMode="auto">
            <a:xfrm>
              <a:off x="457200" y="558165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F67278-A572-08D8-D2D8-F087B5C70E35}"/>
                </a:ext>
              </a:extLst>
            </p:cNvPr>
            <p:cNvSpPr/>
            <p:nvPr/>
          </p:nvSpPr>
          <p:spPr bwMode="auto">
            <a:xfrm>
              <a:off x="457202" y="467677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9A3B1A8-ED15-C95C-619A-4EC971A3C417}"/>
                </a:ext>
              </a:extLst>
            </p:cNvPr>
            <p:cNvSpPr/>
            <p:nvPr/>
          </p:nvSpPr>
          <p:spPr bwMode="auto">
            <a:xfrm>
              <a:off x="457201" y="485775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5441032-8EA1-AB09-B822-F22EA2BA051F}"/>
                </a:ext>
              </a:extLst>
            </p:cNvPr>
            <p:cNvSpPr/>
            <p:nvPr/>
          </p:nvSpPr>
          <p:spPr bwMode="auto">
            <a:xfrm>
              <a:off x="457201" y="503872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0875933-8333-51C5-B466-334ABFE502C9}"/>
                </a:ext>
              </a:extLst>
            </p:cNvPr>
            <p:cNvSpPr/>
            <p:nvPr/>
          </p:nvSpPr>
          <p:spPr bwMode="auto">
            <a:xfrm>
              <a:off x="457201" y="521970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70127B-BCB0-BE11-E0F8-6D6A90E89955}"/>
                </a:ext>
              </a:extLst>
            </p:cNvPr>
            <p:cNvSpPr/>
            <p:nvPr/>
          </p:nvSpPr>
          <p:spPr bwMode="auto">
            <a:xfrm>
              <a:off x="457201" y="540067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C54D17-149B-8AE2-F35F-811B05125B02}"/>
              </a:ext>
            </a:extLst>
          </p:cNvPr>
          <p:cNvSpPr txBox="1"/>
          <p:nvPr/>
        </p:nvSpPr>
        <p:spPr bwMode="gray">
          <a:xfrm>
            <a:off x="6060650" y="6173587"/>
            <a:ext cx="4427238" cy="2154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400" dirty="0"/>
              <a:t>http://www.manning.com/books/making-sense-of-</a:t>
            </a:r>
            <a:r>
              <a:rPr lang="en-US" sz="1400" dirty="0" err="1"/>
              <a:t>nosql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8692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>
            <a:extLst>
              <a:ext uri="{FF2B5EF4-FFF2-40B4-BE49-F238E27FC236}">
                <a16:creationId xmlns:a16="http://schemas.microsoft.com/office/drawing/2014/main" id="{067DE6CE-48F9-B404-E72B-F03DB30F0321}"/>
              </a:ext>
            </a:extLst>
          </p:cNvPr>
          <p:cNvSpPr/>
          <p:nvPr/>
        </p:nvSpPr>
        <p:spPr>
          <a:xfrm>
            <a:off x="1564105" y="4026355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67F0C8EA-97EB-5474-6BAD-15D939B2D3EA}"/>
              </a:ext>
            </a:extLst>
          </p:cNvPr>
          <p:cNvSpPr/>
          <p:nvPr/>
        </p:nvSpPr>
        <p:spPr>
          <a:xfrm>
            <a:off x="1564105" y="4428409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1D0133FC-F4EB-1F84-43DC-28124310E76A}"/>
              </a:ext>
            </a:extLst>
          </p:cNvPr>
          <p:cNvSpPr/>
          <p:nvPr/>
        </p:nvSpPr>
        <p:spPr>
          <a:xfrm>
            <a:off x="1564105" y="4870523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E4E5C99E-E58D-5BA8-51F9-8040058543E3}"/>
              </a:ext>
            </a:extLst>
          </p:cNvPr>
          <p:cNvSpPr/>
          <p:nvPr/>
        </p:nvSpPr>
        <p:spPr>
          <a:xfrm>
            <a:off x="1564105" y="5282703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01138-C217-DEA7-4D17-916394BB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01" y="89807"/>
            <a:ext cx="10515600" cy="823912"/>
          </a:xfrm>
        </p:spPr>
        <p:txBody>
          <a:bodyPr>
            <a:normAutofit/>
          </a:bodyPr>
          <a:lstStyle/>
          <a:p>
            <a:r>
              <a:rPr lang="en-US" dirty="0"/>
              <a:t>Four Types of Training Data for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24C28E-21B2-4AF6-5713-2C72CC34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555" y="3125902"/>
            <a:ext cx="1984375" cy="39349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9D5E49-9616-618C-125B-5A31DC2C4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754" y="3146709"/>
            <a:ext cx="3621784" cy="365125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Sequence (Language)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A094F-1DCE-0ECC-147A-C0C0E0EC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2099-03FD-8BD6-0574-DDC7D4B8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34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9DF890-088A-8523-B015-1BD5D5BD2917}"/>
              </a:ext>
            </a:extLst>
          </p:cNvPr>
          <p:cNvSpPr txBox="1">
            <a:spLocks/>
          </p:cNvSpPr>
          <p:nvPr/>
        </p:nvSpPr>
        <p:spPr>
          <a:xfrm>
            <a:off x="1621756" y="6104673"/>
            <a:ext cx="2465079" cy="393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Tabular (Convenient)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BFB1D01-88C8-CEA7-966A-CB6C117FDC1B}"/>
              </a:ext>
            </a:extLst>
          </p:cNvPr>
          <p:cNvSpPr txBox="1">
            <a:spLocks/>
          </p:cNvSpPr>
          <p:nvPr/>
        </p:nvSpPr>
        <p:spPr>
          <a:xfrm>
            <a:off x="6223099" y="5569472"/>
            <a:ext cx="3755093" cy="7216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Graph</a:t>
            </a:r>
            <a:br>
              <a:rPr lang="en-US" dirty="0"/>
            </a:br>
            <a:r>
              <a:rPr lang="en-US" dirty="0"/>
              <a:t>(Relationships are Key)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6136BED-5C3E-A297-D443-F370EF4716A4}"/>
              </a:ext>
            </a:extLst>
          </p:cNvPr>
          <p:cNvGrpSpPr/>
          <p:nvPr/>
        </p:nvGrpSpPr>
        <p:grpSpPr>
          <a:xfrm>
            <a:off x="7414846" y="3827765"/>
            <a:ext cx="1676400" cy="1600200"/>
            <a:chOff x="7414846" y="3983019"/>
            <a:chExt cx="1676400" cy="16002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B860FE-0733-7B28-B140-10C2AB68F5C5}"/>
                </a:ext>
              </a:extLst>
            </p:cNvPr>
            <p:cNvSpPr/>
            <p:nvPr/>
          </p:nvSpPr>
          <p:spPr bwMode="auto">
            <a:xfrm>
              <a:off x="8100646" y="3983019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C99831A-D63E-C292-EE5F-6C5BF1B3BA5A}"/>
                </a:ext>
              </a:extLst>
            </p:cNvPr>
            <p:cNvSpPr/>
            <p:nvPr/>
          </p:nvSpPr>
          <p:spPr bwMode="auto">
            <a:xfrm>
              <a:off x="7795846" y="4440219"/>
              <a:ext cx="228600" cy="228600"/>
            </a:xfrm>
            <a:prstGeom prst="ellipse">
              <a:avLst/>
            </a:prstGeom>
            <a:solidFill>
              <a:srgbClr val="9966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C88872-2B03-7680-2EF1-632960802B10}"/>
                </a:ext>
              </a:extLst>
            </p:cNvPr>
            <p:cNvSpPr/>
            <p:nvPr/>
          </p:nvSpPr>
          <p:spPr bwMode="auto">
            <a:xfrm>
              <a:off x="8100646" y="4821219"/>
              <a:ext cx="228600" cy="22860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6F8ED3-37ED-7AD8-BD77-3DD52D00FCE3}"/>
                </a:ext>
              </a:extLst>
            </p:cNvPr>
            <p:cNvSpPr/>
            <p:nvPr/>
          </p:nvSpPr>
          <p:spPr bwMode="auto">
            <a:xfrm>
              <a:off x="8634046" y="4211619"/>
              <a:ext cx="228600" cy="228600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59BB35-81BB-AE3F-E012-31CF8CB91F24}"/>
                </a:ext>
              </a:extLst>
            </p:cNvPr>
            <p:cNvSpPr/>
            <p:nvPr/>
          </p:nvSpPr>
          <p:spPr bwMode="auto">
            <a:xfrm>
              <a:off x="8557846" y="4668819"/>
              <a:ext cx="228600" cy="228600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E007DC5-35DE-A527-772C-30B7AFE7845A}"/>
                </a:ext>
              </a:extLst>
            </p:cNvPr>
            <p:cNvSpPr/>
            <p:nvPr/>
          </p:nvSpPr>
          <p:spPr bwMode="auto">
            <a:xfrm>
              <a:off x="7491046" y="4973619"/>
              <a:ext cx="228600" cy="228600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4029DD-7C3A-831D-9ECB-3602F102D2AB}"/>
                </a:ext>
              </a:extLst>
            </p:cNvPr>
            <p:cNvSpPr/>
            <p:nvPr/>
          </p:nvSpPr>
          <p:spPr bwMode="auto">
            <a:xfrm>
              <a:off x="8329246" y="5202219"/>
              <a:ext cx="228600" cy="2286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1723AC-C724-E031-47B6-87328ACF09AF}"/>
                </a:ext>
              </a:extLst>
            </p:cNvPr>
            <p:cNvSpPr/>
            <p:nvPr/>
          </p:nvSpPr>
          <p:spPr bwMode="auto">
            <a:xfrm>
              <a:off x="7414846" y="4287819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BED68F-58F4-F2F6-B233-B15179CE4EBD}"/>
                </a:ext>
              </a:extLst>
            </p:cNvPr>
            <p:cNvSpPr/>
            <p:nvPr/>
          </p:nvSpPr>
          <p:spPr bwMode="auto">
            <a:xfrm>
              <a:off x="8862646" y="5049819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3592FD5-49E2-B06F-92B1-A8BCEB801E9F}"/>
                </a:ext>
              </a:extLst>
            </p:cNvPr>
            <p:cNvCxnSpPr>
              <a:cxnSpLocks/>
              <a:stCxn id="20" idx="7"/>
              <a:endCxn id="13" idx="2"/>
            </p:cNvCxnSpPr>
            <p:nvPr/>
          </p:nvCxnSpPr>
          <p:spPr>
            <a:xfrm flipV="1">
              <a:off x="7609968" y="4097319"/>
              <a:ext cx="490678" cy="2239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5019552-FA32-2204-63E2-220D04048C2B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8329246" y="4097319"/>
              <a:ext cx="304800" cy="228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38F24B-ED76-2FDC-4179-EC1FE2384FCF}"/>
                </a:ext>
              </a:extLst>
            </p:cNvPr>
            <p:cNvCxnSpPr>
              <a:cxnSpLocks/>
              <a:stCxn id="16" idx="3"/>
              <a:endCxn id="17" idx="0"/>
            </p:cNvCxnSpPr>
            <p:nvPr/>
          </p:nvCxnSpPr>
          <p:spPr>
            <a:xfrm>
              <a:off x="8667524" y="4406741"/>
              <a:ext cx="4622" cy="262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021D573-B9D6-2C84-E9F1-7E7107EF3891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8752968" y="4863941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6753A9-6524-E987-540E-DF863ADEF710}"/>
                </a:ext>
              </a:extLst>
            </p:cNvPr>
            <p:cNvCxnSpPr>
              <a:cxnSpLocks/>
              <a:stCxn id="21" idx="2"/>
              <a:endCxn id="19" idx="6"/>
            </p:cNvCxnSpPr>
            <p:nvPr/>
          </p:nvCxnSpPr>
          <p:spPr>
            <a:xfrm flipH="1">
              <a:off x="8557846" y="5164119"/>
              <a:ext cx="304800" cy="1524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D1D304-058B-FC0D-E6FA-41845FBC9263}"/>
                </a:ext>
              </a:extLst>
            </p:cNvPr>
            <p:cNvCxnSpPr>
              <a:cxnSpLocks/>
              <a:endCxn id="15" idx="5"/>
            </p:cNvCxnSpPr>
            <p:nvPr/>
          </p:nvCxnSpPr>
          <p:spPr>
            <a:xfrm flipH="1" flipV="1">
              <a:off x="8295768" y="5016341"/>
              <a:ext cx="1050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AE9408-9B02-0D9F-20E9-7E2E394DB89A}"/>
                </a:ext>
              </a:extLst>
            </p:cNvPr>
            <p:cNvCxnSpPr>
              <a:cxnSpLocks/>
              <a:stCxn id="15" idx="1"/>
              <a:endCxn id="14" idx="5"/>
            </p:cNvCxnSpPr>
            <p:nvPr/>
          </p:nvCxnSpPr>
          <p:spPr>
            <a:xfrm flipH="1" flipV="1">
              <a:off x="7990968" y="4635341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37B7CB2-C705-2162-E7D4-406657E687F4}"/>
                </a:ext>
              </a:extLst>
            </p:cNvPr>
            <p:cNvCxnSpPr>
              <a:cxnSpLocks/>
              <a:stCxn id="14" idx="3"/>
              <a:endCxn id="18" idx="7"/>
            </p:cNvCxnSpPr>
            <p:nvPr/>
          </p:nvCxnSpPr>
          <p:spPr>
            <a:xfrm flipH="1">
              <a:off x="7686168" y="4635341"/>
              <a:ext cx="143156" cy="3717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14BB436-F390-55B8-7AF8-C0570D0F9D14}"/>
                </a:ext>
              </a:extLst>
            </p:cNvPr>
            <p:cNvCxnSpPr>
              <a:cxnSpLocks/>
              <a:stCxn id="20" idx="4"/>
              <a:endCxn id="18" idx="1"/>
            </p:cNvCxnSpPr>
            <p:nvPr/>
          </p:nvCxnSpPr>
          <p:spPr>
            <a:xfrm flipH="1">
              <a:off x="7524524" y="4516419"/>
              <a:ext cx="4622" cy="4906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0A8134-7F1E-C9DC-88EC-5A48E9267B7B}"/>
                </a:ext>
              </a:extLst>
            </p:cNvPr>
            <p:cNvCxnSpPr>
              <a:cxnSpLocks/>
              <a:stCxn id="15" idx="7"/>
              <a:endCxn id="13" idx="4"/>
            </p:cNvCxnSpPr>
            <p:nvPr/>
          </p:nvCxnSpPr>
          <p:spPr>
            <a:xfrm flipH="1" flipV="1">
              <a:off x="8214946" y="4211619"/>
              <a:ext cx="80822" cy="643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8194617-DE63-0DC7-2BBF-C21A41E12CF8}"/>
                </a:ext>
              </a:extLst>
            </p:cNvPr>
            <p:cNvCxnSpPr>
              <a:cxnSpLocks/>
              <a:stCxn id="15" idx="3"/>
              <a:endCxn id="18" idx="6"/>
            </p:cNvCxnSpPr>
            <p:nvPr/>
          </p:nvCxnSpPr>
          <p:spPr>
            <a:xfrm flipH="1">
              <a:off x="7719646" y="5016341"/>
              <a:ext cx="414478" cy="715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2A91183-EE72-3CC8-3343-4D69BB52DB95}"/>
                </a:ext>
              </a:extLst>
            </p:cNvPr>
            <p:cNvSpPr/>
            <p:nvPr/>
          </p:nvSpPr>
          <p:spPr bwMode="auto">
            <a:xfrm>
              <a:off x="7872046" y="5354619"/>
              <a:ext cx="228600" cy="228600"/>
            </a:xfrm>
            <a:prstGeom prst="ellipse">
              <a:avLst/>
            </a:prstGeom>
            <a:solidFill>
              <a:srgbClr val="3366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EC634D-7012-1705-3433-F65772616A94}"/>
                </a:ext>
              </a:extLst>
            </p:cNvPr>
            <p:cNvCxnSpPr>
              <a:cxnSpLocks/>
              <a:stCxn id="33" idx="7"/>
              <a:endCxn id="15" idx="4"/>
            </p:cNvCxnSpPr>
            <p:nvPr/>
          </p:nvCxnSpPr>
          <p:spPr>
            <a:xfrm flipV="1">
              <a:off x="8067168" y="5049819"/>
              <a:ext cx="147778" cy="3382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E6F78944-579E-B220-BE4E-73ED363E41BC}"/>
              </a:ext>
            </a:extLst>
          </p:cNvPr>
          <p:cNvSpPr/>
          <p:nvPr/>
        </p:nvSpPr>
        <p:spPr bwMode="auto">
          <a:xfrm>
            <a:off x="1722613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2EE449-8A44-2805-0032-095375CB1473}"/>
              </a:ext>
            </a:extLst>
          </p:cNvPr>
          <p:cNvSpPr/>
          <p:nvPr/>
        </p:nvSpPr>
        <p:spPr bwMode="auto">
          <a:xfrm>
            <a:off x="2108332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5768748-5187-29DD-5BC5-3CF89044428C}"/>
              </a:ext>
            </a:extLst>
          </p:cNvPr>
          <p:cNvSpPr/>
          <p:nvPr/>
        </p:nvSpPr>
        <p:spPr bwMode="auto">
          <a:xfrm>
            <a:off x="2494051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03D0B5-3FEA-38D9-D8B0-C70F9C0778C7}"/>
              </a:ext>
            </a:extLst>
          </p:cNvPr>
          <p:cNvSpPr/>
          <p:nvPr/>
        </p:nvSpPr>
        <p:spPr bwMode="auto">
          <a:xfrm>
            <a:off x="2879770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BE9BDC-7ED1-C5D6-6CD2-3C617E35C8C2}"/>
              </a:ext>
            </a:extLst>
          </p:cNvPr>
          <p:cNvCxnSpPr>
            <a:stCxn id="37" idx="6"/>
            <a:endCxn id="38" idx="2"/>
          </p:cNvCxnSpPr>
          <p:nvPr/>
        </p:nvCxnSpPr>
        <p:spPr>
          <a:xfrm>
            <a:off x="1951213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0857CD-A859-4479-442D-9D7CF961F4B8}"/>
              </a:ext>
            </a:extLst>
          </p:cNvPr>
          <p:cNvCxnSpPr/>
          <p:nvPr/>
        </p:nvCxnSpPr>
        <p:spPr>
          <a:xfrm>
            <a:off x="2336932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3F739D-F901-6126-02D7-E52271046332}"/>
              </a:ext>
            </a:extLst>
          </p:cNvPr>
          <p:cNvCxnSpPr/>
          <p:nvPr/>
        </p:nvCxnSpPr>
        <p:spPr>
          <a:xfrm>
            <a:off x="2722651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BB52A6-C7F8-5263-963F-AB85C7BCD78F}"/>
              </a:ext>
            </a:extLst>
          </p:cNvPr>
          <p:cNvSpPr/>
          <p:nvPr/>
        </p:nvSpPr>
        <p:spPr bwMode="auto">
          <a:xfrm>
            <a:off x="3265489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213BC78-0914-D1EC-65B2-2DA161903113}"/>
              </a:ext>
            </a:extLst>
          </p:cNvPr>
          <p:cNvSpPr/>
          <p:nvPr/>
        </p:nvSpPr>
        <p:spPr bwMode="auto">
          <a:xfrm>
            <a:off x="3651208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4D012C9-DEFA-1079-8357-490256CD88C6}"/>
              </a:ext>
            </a:extLst>
          </p:cNvPr>
          <p:cNvSpPr/>
          <p:nvPr/>
        </p:nvSpPr>
        <p:spPr bwMode="auto">
          <a:xfrm>
            <a:off x="4036927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F5EC9C-7191-BCD6-5A74-6DCE0C61BB5E}"/>
              </a:ext>
            </a:extLst>
          </p:cNvPr>
          <p:cNvCxnSpPr>
            <a:endCxn id="45" idx="2"/>
          </p:cNvCxnSpPr>
          <p:nvPr/>
        </p:nvCxnSpPr>
        <p:spPr>
          <a:xfrm>
            <a:off x="3108370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4D3E83-1208-ADC8-33BF-15D2B52F383C}"/>
              </a:ext>
            </a:extLst>
          </p:cNvPr>
          <p:cNvCxnSpPr/>
          <p:nvPr/>
        </p:nvCxnSpPr>
        <p:spPr>
          <a:xfrm>
            <a:off x="3494089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EE3088-4F35-A1B6-17D9-427354248BEE}"/>
              </a:ext>
            </a:extLst>
          </p:cNvPr>
          <p:cNvCxnSpPr/>
          <p:nvPr/>
        </p:nvCxnSpPr>
        <p:spPr>
          <a:xfrm>
            <a:off x="3879808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0880283-F1C8-5EE9-C721-C06E0F1C3368}"/>
              </a:ext>
            </a:extLst>
          </p:cNvPr>
          <p:cNvCxnSpPr>
            <a:cxnSpLocks/>
          </p:cNvCxnSpPr>
          <p:nvPr/>
        </p:nvCxnSpPr>
        <p:spPr>
          <a:xfrm>
            <a:off x="1833780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8C703A3-3FCA-8EF0-1400-46B3B5CFDD97}"/>
              </a:ext>
            </a:extLst>
          </p:cNvPr>
          <p:cNvCxnSpPr>
            <a:cxnSpLocks/>
          </p:cNvCxnSpPr>
          <p:nvPr/>
        </p:nvCxnSpPr>
        <p:spPr>
          <a:xfrm>
            <a:off x="222430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E1B46A-AFC3-26D5-9866-E512AFA8AC45}"/>
              </a:ext>
            </a:extLst>
          </p:cNvPr>
          <p:cNvCxnSpPr>
            <a:cxnSpLocks/>
          </p:cNvCxnSpPr>
          <p:nvPr/>
        </p:nvCxnSpPr>
        <p:spPr>
          <a:xfrm>
            <a:off x="2608480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F38A67-A38A-C5BC-668F-75987EE8CC87}"/>
              </a:ext>
            </a:extLst>
          </p:cNvPr>
          <p:cNvCxnSpPr>
            <a:cxnSpLocks/>
          </p:cNvCxnSpPr>
          <p:nvPr/>
        </p:nvCxnSpPr>
        <p:spPr>
          <a:xfrm>
            <a:off x="2988760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1F0226-D390-C3F6-E7AB-357452A40671}"/>
              </a:ext>
            </a:extLst>
          </p:cNvPr>
          <p:cNvCxnSpPr>
            <a:cxnSpLocks/>
          </p:cNvCxnSpPr>
          <p:nvPr/>
        </p:nvCxnSpPr>
        <p:spPr>
          <a:xfrm>
            <a:off x="337928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0D78D0-B83C-DAB0-B91B-752EC3A53B8C}"/>
              </a:ext>
            </a:extLst>
          </p:cNvPr>
          <p:cNvCxnSpPr>
            <a:cxnSpLocks/>
          </p:cNvCxnSpPr>
          <p:nvPr/>
        </p:nvCxnSpPr>
        <p:spPr>
          <a:xfrm>
            <a:off x="377298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33CC8D-46E3-B90E-B094-EC896EA3C58B}"/>
              </a:ext>
            </a:extLst>
          </p:cNvPr>
          <p:cNvCxnSpPr>
            <a:cxnSpLocks/>
          </p:cNvCxnSpPr>
          <p:nvPr/>
        </p:nvCxnSpPr>
        <p:spPr>
          <a:xfrm>
            <a:off x="415398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14C03586-7168-7432-6737-FB20250F7D57}"/>
              </a:ext>
            </a:extLst>
          </p:cNvPr>
          <p:cNvSpPr/>
          <p:nvPr/>
        </p:nvSpPr>
        <p:spPr bwMode="auto">
          <a:xfrm>
            <a:off x="1722613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394BB67-49D8-35B5-DE18-F2358BC6F300}"/>
              </a:ext>
            </a:extLst>
          </p:cNvPr>
          <p:cNvSpPr/>
          <p:nvPr/>
        </p:nvSpPr>
        <p:spPr bwMode="auto">
          <a:xfrm>
            <a:off x="2108332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4A231A-39B0-8FCD-F97C-7C5CB28B8CAD}"/>
              </a:ext>
            </a:extLst>
          </p:cNvPr>
          <p:cNvSpPr/>
          <p:nvPr/>
        </p:nvSpPr>
        <p:spPr bwMode="auto">
          <a:xfrm>
            <a:off x="2494051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D1A9212-2351-DCE0-A0FE-D50D1F2F562F}"/>
              </a:ext>
            </a:extLst>
          </p:cNvPr>
          <p:cNvSpPr/>
          <p:nvPr/>
        </p:nvSpPr>
        <p:spPr bwMode="auto">
          <a:xfrm>
            <a:off x="2879770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6BB870E-74D0-5017-92A6-AEC5E3B25AC3}"/>
              </a:ext>
            </a:extLst>
          </p:cNvPr>
          <p:cNvCxnSpPr>
            <a:stCxn id="59" idx="6"/>
            <a:endCxn id="60" idx="2"/>
          </p:cNvCxnSpPr>
          <p:nvPr/>
        </p:nvCxnSpPr>
        <p:spPr>
          <a:xfrm>
            <a:off x="1951213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09A43A-B150-F466-0987-2E5D299E8881}"/>
              </a:ext>
            </a:extLst>
          </p:cNvPr>
          <p:cNvCxnSpPr/>
          <p:nvPr/>
        </p:nvCxnSpPr>
        <p:spPr>
          <a:xfrm>
            <a:off x="2336932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56FAE3A-E13D-F194-2DA7-F312FA0DBDF4}"/>
              </a:ext>
            </a:extLst>
          </p:cNvPr>
          <p:cNvCxnSpPr/>
          <p:nvPr/>
        </p:nvCxnSpPr>
        <p:spPr>
          <a:xfrm>
            <a:off x="2722651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D1F28175-775E-670D-A524-608F7529C8DC}"/>
              </a:ext>
            </a:extLst>
          </p:cNvPr>
          <p:cNvSpPr/>
          <p:nvPr/>
        </p:nvSpPr>
        <p:spPr bwMode="auto">
          <a:xfrm>
            <a:off x="3265489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7924B35-AB8F-84CF-6F69-2E1D413DCE57}"/>
              </a:ext>
            </a:extLst>
          </p:cNvPr>
          <p:cNvSpPr/>
          <p:nvPr/>
        </p:nvSpPr>
        <p:spPr bwMode="auto">
          <a:xfrm>
            <a:off x="3651208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F2116F4-DFBA-55E6-1A4E-934E8AEB9072}"/>
              </a:ext>
            </a:extLst>
          </p:cNvPr>
          <p:cNvSpPr/>
          <p:nvPr/>
        </p:nvSpPr>
        <p:spPr bwMode="auto">
          <a:xfrm>
            <a:off x="4036927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A20FEC9-B5DB-490B-2948-4C23C6389CC0}"/>
              </a:ext>
            </a:extLst>
          </p:cNvPr>
          <p:cNvCxnSpPr>
            <a:endCxn id="66" idx="2"/>
          </p:cNvCxnSpPr>
          <p:nvPr/>
        </p:nvCxnSpPr>
        <p:spPr>
          <a:xfrm>
            <a:off x="3108370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9AC008B-0E6D-CC53-8309-99A25FF1118E}"/>
              </a:ext>
            </a:extLst>
          </p:cNvPr>
          <p:cNvCxnSpPr/>
          <p:nvPr/>
        </p:nvCxnSpPr>
        <p:spPr>
          <a:xfrm>
            <a:off x="3494089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A85BE7E-B227-4E93-7533-FF3BC4171FAB}"/>
              </a:ext>
            </a:extLst>
          </p:cNvPr>
          <p:cNvCxnSpPr/>
          <p:nvPr/>
        </p:nvCxnSpPr>
        <p:spPr>
          <a:xfrm>
            <a:off x="3879808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1C62051-DE72-6348-3C5E-65F1F016ABFE}"/>
              </a:ext>
            </a:extLst>
          </p:cNvPr>
          <p:cNvCxnSpPr>
            <a:cxnSpLocks/>
          </p:cNvCxnSpPr>
          <p:nvPr/>
        </p:nvCxnSpPr>
        <p:spPr>
          <a:xfrm>
            <a:off x="1833780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A81040C-783C-9DB8-F767-A0B55FA0A464}"/>
              </a:ext>
            </a:extLst>
          </p:cNvPr>
          <p:cNvCxnSpPr>
            <a:cxnSpLocks/>
          </p:cNvCxnSpPr>
          <p:nvPr/>
        </p:nvCxnSpPr>
        <p:spPr>
          <a:xfrm>
            <a:off x="222430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1C94E6-9A6A-AF5E-D9EE-2328403684A7}"/>
              </a:ext>
            </a:extLst>
          </p:cNvPr>
          <p:cNvCxnSpPr>
            <a:cxnSpLocks/>
          </p:cNvCxnSpPr>
          <p:nvPr/>
        </p:nvCxnSpPr>
        <p:spPr>
          <a:xfrm>
            <a:off x="2608480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E445B8-5086-3619-0595-311AD54AF268}"/>
              </a:ext>
            </a:extLst>
          </p:cNvPr>
          <p:cNvCxnSpPr>
            <a:cxnSpLocks/>
          </p:cNvCxnSpPr>
          <p:nvPr/>
        </p:nvCxnSpPr>
        <p:spPr>
          <a:xfrm>
            <a:off x="2988760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683FDD1-AD9F-8E02-DBEE-564B7F0B960D}"/>
              </a:ext>
            </a:extLst>
          </p:cNvPr>
          <p:cNvCxnSpPr>
            <a:cxnSpLocks/>
          </p:cNvCxnSpPr>
          <p:nvPr/>
        </p:nvCxnSpPr>
        <p:spPr>
          <a:xfrm>
            <a:off x="337928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82E334A-157A-C496-D8F4-6C39913D26C0}"/>
              </a:ext>
            </a:extLst>
          </p:cNvPr>
          <p:cNvCxnSpPr>
            <a:cxnSpLocks/>
          </p:cNvCxnSpPr>
          <p:nvPr/>
        </p:nvCxnSpPr>
        <p:spPr>
          <a:xfrm>
            <a:off x="377298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47DCF57-A8B4-D505-6B46-1577DEFFA97B}"/>
              </a:ext>
            </a:extLst>
          </p:cNvPr>
          <p:cNvCxnSpPr>
            <a:cxnSpLocks/>
          </p:cNvCxnSpPr>
          <p:nvPr/>
        </p:nvCxnSpPr>
        <p:spPr>
          <a:xfrm>
            <a:off x="415398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0133F1C6-E6E1-F6C4-FFA2-9B7D061FA51E}"/>
              </a:ext>
            </a:extLst>
          </p:cNvPr>
          <p:cNvSpPr/>
          <p:nvPr/>
        </p:nvSpPr>
        <p:spPr bwMode="auto">
          <a:xfrm>
            <a:off x="1724286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8FD9E42-8ED4-3C99-5F6D-C13E4935E2BB}"/>
              </a:ext>
            </a:extLst>
          </p:cNvPr>
          <p:cNvSpPr/>
          <p:nvPr/>
        </p:nvSpPr>
        <p:spPr bwMode="auto">
          <a:xfrm>
            <a:off x="2110005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4D3ECB3-EF76-DA6F-FE50-5865BD178E10}"/>
              </a:ext>
            </a:extLst>
          </p:cNvPr>
          <p:cNvSpPr/>
          <p:nvPr/>
        </p:nvSpPr>
        <p:spPr bwMode="auto">
          <a:xfrm>
            <a:off x="2495724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709CEF7-521C-572D-118D-D91FDDAD15AE}"/>
              </a:ext>
            </a:extLst>
          </p:cNvPr>
          <p:cNvSpPr/>
          <p:nvPr/>
        </p:nvSpPr>
        <p:spPr bwMode="auto">
          <a:xfrm>
            <a:off x="2881443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E35E77-EF05-D670-CD0D-BE6FCC86D3BF}"/>
              </a:ext>
            </a:extLst>
          </p:cNvPr>
          <p:cNvCxnSpPr>
            <a:stCxn id="79" idx="6"/>
            <a:endCxn id="80" idx="2"/>
          </p:cNvCxnSpPr>
          <p:nvPr/>
        </p:nvCxnSpPr>
        <p:spPr>
          <a:xfrm>
            <a:off x="1952886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378CA7B-4CD5-59BB-A84E-E2C591930C4E}"/>
              </a:ext>
            </a:extLst>
          </p:cNvPr>
          <p:cNvCxnSpPr/>
          <p:nvPr/>
        </p:nvCxnSpPr>
        <p:spPr>
          <a:xfrm>
            <a:off x="2338605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496053-CA0F-5C5C-69CB-C5B33434C189}"/>
              </a:ext>
            </a:extLst>
          </p:cNvPr>
          <p:cNvCxnSpPr/>
          <p:nvPr/>
        </p:nvCxnSpPr>
        <p:spPr>
          <a:xfrm>
            <a:off x="2724324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58EFAD0-8FE3-D916-388F-9365DFDBA579}"/>
              </a:ext>
            </a:extLst>
          </p:cNvPr>
          <p:cNvSpPr/>
          <p:nvPr/>
        </p:nvSpPr>
        <p:spPr bwMode="auto">
          <a:xfrm>
            <a:off x="3267162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0408752-5514-DE88-6B50-D1E6B3D50980}"/>
              </a:ext>
            </a:extLst>
          </p:cNvPr>
          <p:cNvSpPr/>
          <p:nvPr/>
        </p:nvSpPr>
        <p:spPr bwMode="auto">
          <a:xfrm>
            <a:off x="3652881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1840C1-7610-748F-BC2A-E22D23088249}"/>
              </a:ext>
            </a:extLst>
          </p:cNvPr>
          <p:cNvSpPr/>
          <p:nvPr/>
        </p:nvSpPr>
        <p:spPr bwMode="auto">
          <a:xfrm>
            <a:off x="4038600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DE0CCE1-5DF1-68CF-BFAA-6C579E90F955}"/>
              </a:ext>
            </a:extLst>
          </p:cNvPr>
          <p:cNvCxnSpPr>
            <a:endCxn id="86" idx="2"/>
          </p:cNvCxnSpPr>
          <p:nvPr/>
        </p:nvCxnSpPr>
        <p:spPr>
          <a:xfrm>
            <a:off x="3110043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B0BC5F-7ED1-9BE2-0182-B0F4DBD7EB72}"/>
              </a:ext>
            </a:extLst>
          </p:cNvPr>
          <p:cNvCxnSpPr/>
          <p:nvPr/>
        </p:nvCxnSpPr>
        <p:spPr>
          <a:xfrm>
            <a:off x="3495762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3095E7F-EC83-3DD0-D5EA-81761D231ABA}"/>
              </a:ext>
            </a:extLst>
          </p:cNvPr>
          <p:cNvCxnSpPr/>
          <p:nvPr/>
        </p:nvCxnSpPr>
        <p:spPr>
          <a:xfrm>
            <a:off x="3881481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4514CD1-7C5C-0E10-FB2F-466A67D5A9E0}"/>
              </a:ext>
            </a:extLst>
          </p:cNvPr>
          <p:cNvCxnSpPr>
            <a:cxnSpLocks/>
          </p:cNvCxnSpPr>
          <p:nvPr/>
        </p:nvCxnSpPr>
        <p:spPr>
          <a:xfrm>
            <a:off x="1835453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274FD04-CCE4-0E5E-5A43-C96D1221044A}"/>
              </a:ext>
            </a:extLst>
          </p:cNvPr>
          <p:cNvCxnSpPr>
            <a:cxnSpLocks/>
          </p:cNvCxnSpPr>
          <p:nvPr/>
        </p:nvCxnSpPr>
        <p:spPr>
          <a:xfrm>
            <a:off x="222597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A18CD2-E74A-F181-7B0B-55764F76F515}"/>
              </a:ext>
            </a:extLst>
          </p:cNvPr>
          <p:cNvCxnSpPr>
            <a:cxnSpLocks/>
          </p:cNvCxnSpPr>
          <p:nvPr/>
        </p:nvCxnSpPr>
        <p:spPr>
          <a:xfrm>
            <a:off x="2610153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4D9A4B-F404-9EBE-51B4-477B11709A91}"/>
              </a:ext>
            </a:extLst>
          </p:cNvPr>
          <p:cNvCxnSpPr>
            <a:cxnSpLocks/>
          </p:cNvCxnSpPr>
          <p:nvPr/>
        </p:nvCxnSpPr>
        <p:spPr>
          <a:xfrm>
            <a:off x="2990433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AEB8D5-CC48-BBC3-0CE4-44172530DFDC}"/>
              </a:ext>
            </a:extLst>
          </p:cNvPr>
          <p:cNvCxnSpPr>
            <a:cxnSpLocks/>
          </p:cNvCxnSpPr>
          <p:nvPr/>
        </p:nvCxnSpPr>
        <p:spPr>
          <a:xfrm>
            <a:off x="338095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B51DD03-DF6B-4ED1-ADD6-04A716183D44}"/>
              </a:ext>
            </a:extLst>
          </p:cNvPr>
          <p:cNvCxnSpPr>
            <a:cxnSpLocks/>
          </p:cNvCxnSpPr>
          <p:nvPr/>
        </p:nvCxnSpPr>
        <p:spPr>
          <a:xfrm>
            <a:off x="377465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1C1C131-9689-9113-071C-EAD5E026F384}"/>
              </a:ext>
            </a:extLst>
          </p:cNvPr>
          <p:cNvCxnSpPr>
            <a:cxnSpLocks/>
          </p:cNvCxnSpPr>
          <p:nvPr/>
        </p:nvCxnSpPr>
        <p:spPr>
          <a:xfrm>
            <a:off x="415565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004DED3C-4893-B518-FC82-5AC6AE94B565}"/>
              </a:ext>
            </a:extLst>
          </p:cNvPr>
          <p:cNvSpPr/>
          <p:nvPr/>
        </p:nvSpPr>
        <p:spPr bwMode="auto">
          <a:xfrm>
            <a:off x="1724286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FA007CB-8422-C561-8754-C2C7A08FE34D}"/>
              </a:ext>
            </a:extLst>
          </p:cNvPr>
          <p:cNvSpPr/>
          <p:nvPr/>
        </p:nvSpPr>
        <p:spPr bwMode="auto">
          <a:xfrm>
            <a:off x="2110005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B531715-CD8C-140D-F3D3-D0DDD3E801EE}"/>
              </a:ext>
            </a:extLst>
          </p:cNvPr>
          <p:cNvSpPr/>
          <p:nvPr/>
        </p:nvSpPr>
        <p:spPr bwMode="auto">
          <a:xfrm>
            <a:off x="2495724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997D0E1-C2E1-7955-23FD-C69FB7F5EFCC}"/>
              </a:ext>
            </a:extLst>
          </p:cNvPr>
          <p:cNvSpPr/>
          <p:nvPr/>
        </p:nvSpPr>
        <p:spPr bwMode="auto">
          <a:xfrm>
            <a:off x="2881443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F2A0CD7-34CC-0B16-B6D1-DD232C9DDF0A}"/>
              </a:ext>
            </a:extLst>
          </p:cNvPr>
          <p:cNvCxnSpPr>
            <a:stCxn id="99" idx="6"/>
            <a:endCxn id="100" idx="2"/>
          </p:cNvCxnSpPr>
          <p:nvPr/>
        </p:nvCxnSpPr>
        <p:spPr>
          <a:xfrm>
            <a:off x="1952886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34910EE-44D3-5006-764E-144D313E8E97}"/>
              </a:ext>
            </a:extLst>
          </p:cNvPr>
          <p:cNvCxnSpPr/>
          <p:nvPr/>
        </p:nvCxnSpPr>
        <p:spPr>
          <a:xfrm>
            <a:off x="2338605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CA19116-2F64-DD38-DB3E-F831306FA7C0}"/>
              </a:ext>
            </a:extLst>
          </p:cNvPr>
          <p:cNvCxnSpPr/>
          <p:nvPr/>
        </p:nvCxnSpPr>
        <p:spPr>
          <a:xfrm>
            <a:off x="2724324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E6FA082B-4DEC-0BA6-1C37-2FBE3EBA3204}"/>
              </a:ext>
            </a:extLst>
          </p:cNvPr>
          <p:cNvSpPr/>
          <p:nvPr/>
        </p:nvSpPr>
        <p:spPr bwMode="auto">
          <a:xfrm>
            <a:off x="3267162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BF407E0-AD7B-5E6A-F989-FCC1D69437F7}"/>
              </a:ext>
            </a:extLst>
          </p:cNvPr>
          <p:cNvSpPr/>
          <p:nvPr/>
        </p:nvSpPr>
        <p:spPr bwMode="auto">
          <a:xfrm>
            <a:off x="3652881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0CC41D8-F0EF-4998-AF1B-6D029CD007B3}"/>
              </a:ext>
            </a:extLst>
          </p:cNvPr>
          <p:cNvSpPr/>
          <p:nvPr/>
        </p:nvSpPr>
        <p:spPr bwMode="auto">
          <a:xfrm>
            <a:off x="4038600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220D0B9-5C87-0189-3D3D-2463E5DE0144}"/>
              </a:ext>
            </a:extLst>
          </p:cNvPr>
          <p:cNvCxnSpPr>
            <a:endCxn id="106" idx="2"/>
          </p:cNvCxnSpPr>
          <p:nvPr/>
        </p:nvCxnSpPr>
        <p:spPr>
          <a:xfrm>
            <a:off x="3110043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EAA236F-A7FD-9F48-6ED8-F551D689051B}"/>
              </a:ext>
            </a:extLst>
          </p:cNvPr>
          <p:cNvCxnSpPr/>
          <p:nvPr/>
        </p:nvCxnSpPr>
        <p:spPr>
          <a:xfrm>
            <a:off x="3495762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64CFA40-DC03-CECC-C132-0A5B9BA4DF7F}"/>
              </a:ext>
            </a:extLst>
          </p:cNvPr>
          <p:cNvCxnSpPr/>
          <p:nvPr/>
        </p:nvCxnSpPr>
        <p:spPr>
          <a:xfrm>
            <a:off x="3881481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C9D206C-2938-AE9C-A316-56570E4B3B10}"/>
              </a:ext>
            </a:extLst>
          </p:cNvPr>
          <p:cNvCxnSpPr>
            <a:cxnSpLocks/>
          </p:cNvCxnSpPr>
          <p:nvPr/>
        </p:nvCxnSpPr>
        <p:spPr>
          <a:xfrm>
            <a:off x="1835453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8DAC5E8-6763-B005-E4B6-4E9332120ABF}"/>
              </a:ext>
            </a:extLst>
          </p:cNvPr>
          <p:cNvCxnSpPr>
            <a:cxnSpLocks/>
          </p:cNvCxnSpPr>
          <p:nvPr/>
        </p:nvCxnSpPr>
        <p:spPr>
          <a:xfrm>
            <a:off x="222597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0CC6DEB-11EC-D7A1-B378-BD32396A94FE}"/>
              </a:ext>
            </a:extLst>
          </p:cNvPr>
          <p:cNvCxnSpPr>
            <a:cxnSpLocks/>
          </p:cNvCxnSpPr>
          <p:nvPr/>
        </p:nvCxnSpPr>
        <p:spPr>
          <a:xfrm>
            <a:off x="2610153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6C4BA4C-736A-4AB0-3872-DC4843757DA8}"/>
              </a:ext>
            </a:extLst>
          </p:cNvPr>
          <p:cNvCxnSpPr>
            <a:cxnSpLocks/>
          </p:cNvCxnSpPr>
          <p:nvPr/>
        </p:nvCxnSpPr>
        <p:spPr>
          <a:xfrm>
            <a:off x="2990433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FA344D7-F776-34F3-74EB-051430414DAE}"/>
              </a:ext>
            </a:extLst>
          </p:cNvPr>
          <p:cNvCxnSpPr>
            <a:cxnSpLocks/>
          </p:cNvCxnSpPr>
          <p:nvPr/>
        </p:nvCxnSpPr>
        <p:spPr>
          <a:xfrm>
            <a:off x="338095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B5A325-1090-F489-6913-D7248F2A1995}"/>
              </a:ext>
            </a:extLst>
          </p:cNvPr>
          <p:cNvCxnSpPr>
            <a:cxnSpLocks/>
          </p:cNvCxnSpPr>
          <p:nvPr/>
        </p:nvCxnSpPr>
        <p:spPr>
          <a:xfrm>
            <a:off x="377465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DC57465-BC98-0B22-4E54-F3008AC68E8D}"/>
              </a:ext>
            </a:extLst>
          </p:cNvPr>
          <p:cNvCxnSpPr>
            <a:cxnSpLocks/>
          </p:cNvCxnSpPr>
          <p:nvPr/>
        </p:nvCxnSpPr>
        <p:spPr>
          <a:xfrm>
            <a:off x="415565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CB8C0A6A-2204-6701-36C9-38D616303D69}"/>
              </a:ext>
            </a:extLst>
          </p:cNvPr>
          <p:cNvSpPr/>
          <p:nvPr/>
        </p:nvSpPr>
        <p:spPr bwMode="auto">
          <a:xfrm>
            <a:off x="1722613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B8C4F55-75AD-8EC8-687E-E731E5D707B9}"/>
              </a:ext>
            </a:extLst>
          </p:cNvPr>
          <p:cNvSpPr/>
          <p:nvPr/>
        </p:nvSpPr>
        <p:spPr bwMode="auto">
          <a:xfrm>
            <a:off x="2108332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CA0759-868F-A69B-A396-1669DBFB423E}"/>
              </a:ext>
            </a:extLst>
          </p:cNvPr>
          <p:cNvSpPr/>
          <p:nvPr/>
        </p:nvSpPr>
        <p:spPr bwMode="auto">
          <a:xfrm>
            <a:off x="2494051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26D1F00-14C9-B3B9-F074-76A5130F93EC}"/>
              </a:ext>
            </a:extLst>
          </p:cNvPr>
          <p:cNvSpPr/>
          <p:nvPr/>
        </p:nvSpPr>
        <p:spPr bwMode="auto">
          <a:xfrm>
            <a:off x="2879770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E11A081-9808-5A6B-3BE9-1C01A8D6AFF4}"/>
              </a:ext>
            </a:extLst>
          </p:cNvPr>
          <p:cNvCxnSpPr>
            <a:stCxn id="119" idx="6"/>
            <a:endCxn id="120" idx="2"/>
          </p:cNvCxnSpPr>
          <p:nvPr/>
        </p:nvCxnSpPr>
        <p:spPr>
          <a:xfrm>
            <a:off x="1951213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C573169-C55C-2705-F675-8C7CB8E0F110}"/>
              </a:ext>
            </a:extLst>
          </p:cNvPr>
          <p:cNvCxnSpPr/>
          <p:nvPr/>
        </p:nvCxnSpPr>
        <p:spPr>
          <a:xfrm>
            <a:off x="2336932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F48BB40-A27D-43AA-3841-7FDA57701CF9}"/>
              </a:ext>
            </a:extLst>
          </p:cNvPr>
          <p:cNvCxnSpPr/>
          <p:nvPr/>
        </p:nvCxnSpPr>
        <p:spPr>
          <a:xfrm>
            <a:off x="2722651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C572442E-2634-4A50-6209-0ABA92D80E73}"/>
              </a:ext>
            </a:extLst>
          </p:cNvPr>
          <p:cNvSpPr/>
          <p:nvPr/>
        </p:nvSpPr>
        <p:spPr bwMode="auto">
          <a:xfrm>
            <a:off x="3265489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C934DEC-D4B8-A333-6E2F-A388F6BD2CC1}"/>
              </a:ext>
            </a:extLst>
          </p:cNvPr>
          <p:cNvSpPr/>
          <p:nvPr/>
        </p:nvSpPr>
        <p:spPr bwMode="auto">
          <a:xfrm>
            <a:off x="3651208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91CAC40-3A7A-D637-B680-98E51BE87756}"/>
              </a:ext>
            </a:extLst>
          </p:cNvPr>
          <p:cNvSpPr/>
          <p:nvPr/>
        </p:nvSpPr>
        <p:spPr bwMode="auto">
          <a:xfrm>
            <a:off x="4036927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BCD4B98-324A-E50D-9F8B-39D1C0C4AAF0}"/>
              </a:ext>
            </a:extLst>
          </p:cNvPr>
          <p:cNvCxnSpPr>
            <a:endCxn id="126" idx="2"/>
          </p:cNvCxnSpPr>
          <p:nvPr/>
        </p:nvCxnSpPr>
        <p:spPr>
          <a:xfrm>
            <a:off x="3108370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68AD887-9101-D7DA-0C09-7F5B92EAC4FE}"/>
              </a:ext>
            </a:extLst>
          </p:cNvPr>
          <p:cNvCxnSpPr/>
          <p:nvPr/>
        </p:nvCxnSpPr>
        <p:spPr>
          <a:xfrm>
            <a:off x="3494089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3DBE57-C902-B364-CD83-0F6F035EB6E5}"/>
              </a:ext>
            </a:extLst>
          </p:cNvPr>
          <p:cNvCxnSpPr/>
          <p:nvPr/>
        </p:nvCxnSpPr>
        <p:spPr>
          <a:xfrm>
            <a:off x="3879808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BF7B600-2513-68F3-C9B3-393FE165DF6F}"/>
              </a:ext>
            </a:extLst>
          </p:cNvPr>
          <p:cNvGrpSpPr/>
          <p:nvPr/>
        </p:nvGrpSpPr>
        <p:grpSpPr>
          <a:xfrm>
            <a:off x="6874143" y="1347767"/>
            <a:ext cx="2558514" cy="1536004"/>
            <a:chOff x="6924762" y="1465574"/>
            <a:chExt cx="2558514" cy="1536004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C96D298-FB8A-610C-8AF4-AA787762C5B9}"/>
                </a:ext>
              </a:extLst>
            </p:cNvPr>
            <p:cNvSpPr/>
            <p:nvPr/>
          </p:nvSpPr>
          <p:spPr bwMode="auto">
            <a:xfrm>
              <a:off x="6926435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E05D0EF-3606-E907-A99A-D541EC79723C}"/>
                </a:ext>
              </a:extLst>
            </p:cNvPr>
            <p:cNvSpPr/>
            <p:nvPr/>
          </p:nvSpPr>
          <p:spPr bwMode="auto">
            <a:xfrm>
              <a:off x="7312154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3E46DDC-B653-B254-0E64-1A60D9128879}"/>
                </a:ext>
              </a:extLst>
            </p:cNvPr>
            <p:cNvSpPr/>
            <p:nvPr/>
          </p:nvSpPr>
          <p:spPr bwMode="auto">
            <a:xfrm>
              <a:off x="7697873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95AF581-5E31-270B-845C-B617362107C9}"/>
                </a:ext>
              </a:extLst>
            </p:cNvPr>
            <p:cNvSpPr/>
            <p:nvPr/>
          </p:nvSpPr>
          <p:spPr bwMode="auto">
            <a:xfrm>
              <a:off x="8083592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CA4F85B9-C628-4430-0C9C-F883432E0121}"/>
                </a:ext>
              </a:extLst>
            </p:cNvPr>
            <p:cNvCxnSpPr>
              <a:cxnSpLocks/>
              <a:stCxn id="132" idx="6"/>
              <a:endCxn id="133" idx="2"/>
            </p:cNvCxnSpPr>
            <p:nvPr/>
          </p:nvCxnSpPr>
          <p:spPr>
            <a:xfrm>
              <a:off x="7155035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0E6610B3-E5F5-8435-E2F6-0CD831324C84}"/>
                </a:ext>
              </a:extLst>
            </p:cNvPr>
            <p:cNvCxnSpPr>
              <a:cxnSpLocks/>
            </p:cNvCxnSpPr>
            <p:nvPr/>
          </p:nvCxnSpPr>
          <p:spPr>
            <a:xfrm>
              <a:off x="7540754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0E5C136-5EFB-8B2E-1974-C5AC3AC1E0FD}"/>
                </a:ext>
              </a:extLst>
            </p:cNvPr>
            <p:cNvCxnSpPr>
              <a:cxnSpLocks/>
            </p:cNvCxnSpPr>
            <p:nvPr/>
          </p:nvCxnSpPr>
          <p:spPr>
            <a:xfrm>
              <a:off x="7926473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17718D4-A705-48A5-35A7-79FE4F8AB32E}"/>
                </a:ext>
              </a:extLst>
            </p:cNvPr>
            <p:cNvSpPr/>
            <p:nvPr/>
          </p:nvSpPr>
          <p:spPr bwMode="auto">
            <a:xfrm>
              <a:off x="8469311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4AD27B2-C6D1-AB2F-8F13-335537A2C5B2}"/>
                </a:ext>
              </a:extLst>
            </p:cNvPr>
            <p:cNvSpPr/>
            <p:nvPr/>
          </p:nvSpPr>
          <p:spPr bwMode="auto">
            <a:xfrm>
              <a:off x="8855030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C1015D6-EFD5-07AB-C8C4-4E16FE13E9EB}"/>
                </a:ext>
              </a:extLst>
            </p:cNvPr>
            <p:cNvSpPr/>
            <p:nvPr/>
          </p:nvSpPr>
          <p:spPr bwMode="auto">
            <a:xfrm>
              <a:off x="9240749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DCC1F2F-3A2D-A592-34DE-866485DCFF36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>
              <a:off x="8312192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8AA7395-C4CE-9377-FD1A-5ADFFE5E3B28}"/>
                </a:ext>
              </a:extLst>
            </p:cNvPr>
            <p:cNvCxnSpPr>
              <a:cxnSpLocks/>
            </p:cNvCxnSpPr>
            <p:nvPr/>
          </p:nvCxnSpPr>
          <p:spPr>
            <a:xfrm>
              <a:off x="8697911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D0AE44C-1940-D8A4-0822-4C1D40DC0516}"/>
                </a:ext>
              </a:extLst>
            </p:cNvPr>
            <p:cNvCxnSpPr>
              <a:cxnSpLocks/>
            </p:cNvCxnSpPr>
            <p:nvPr/>
          </p:nvCxnSpPr>
          <p:spPr>
            <a:xfrm>
              <a:off x="9083630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1D1DF77-129D-8D3B-CF92-46C2C9B07D48}"/>
                </a:ext>
              </a:extLst>
            </p:cNvPr>
            <p:cNvSpPr/>
            <p:nvPr/>
          </p:nvSpPr>
          <p:spPr bwMode="auto">
            <a:xfrm>
              <a:off x="6924762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36D6DED-FEB9-C19E-F832-AFF586440D4C}"/>
                </a:ext>
              </a:extLst>
            </p:cNvPr>
            <p:cNvSpPr/>
            <p:nvPr/>
          </p:nvSpPr>
          <p:spPr bwMode="auto">
            <a:xfrm>
              <a:off x="7310481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3055F53-3AE3-39B3-6392-1117F4CABFED}"/>
                </a:ext>
              </a:extLst>
            </p:cNvPr>
            <p:cNvSpPr/>
            <p:nvPr/>
          </p:nvSpPr>
          <p:spPr bwMode="auto">
            <a:xfrm>
              <a:off x="7696200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06075F8-AFDF-C957-DB84-F79E841DF513}"/>
                </a:ext>
              </a:extLst>
            </p:cNvPr>
            <p:cNvSpPr/>
            <p:nvPr/>
          </p:nvSpPr>
          <p:spPr bwMode="auto">
            <a:xfrm>
              <a:off x="8081919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CB6395-EC9E-E696-2484-01FBACD4502A}"/>
                </a:ext>
              </a:extLst>
            </p:cNvPr>
            <p:cNvCxnSpPr>
              <a:cxnSpLocks/>
              <a:stCxn id="145" idx="6"/>
              <a:endCxn id="146" idx="2"/>
            </p:cNvCxnSpPr>
            <p:nvPr/>
          </p:nvCxnSpPr>
          <p:spPr>
            <a:xfrm>
              <a:off x="7153362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B45C2AC-3D46-89D4-389D-43B3A13DCB16}"/>
                </a:ext>
              </a:extLst>
            </p:cNvPr>
            <p:cNvCxnSpPr>
              <a:cxnSpLocks/>
            </p:cNvCxnSpPr>
            <p:nvPr/>
          </p:nvCxnSpPr>
          <p:spPr>
            <a:xfrm>
              <a:off x="7539081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B93C6FB9-4AC1-BEDF-C0E6-453EE869747A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C97CEE9-88F3-72B6-F67B-4B77FC8CE19B}"/>
                </a:ext>
              </a:extLst>
            </p:cNvPr>
            <p:cNvSpPr/>
            <p:nvPr/>
          </p:nvSpPr>
          <p:spPr bwMode="auto">
            <a:xfrm>
              <a:off x="8467638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585356E-3EC3-166E-111D-4EEDCABEB54F}"/>
                </a:ext>
              </a:extLst>
            </p:cNvPr>
            <p:cNvSpPr/>
            <p:nvPr/>
          </p:nvSpPr>
          <p:spPr bwMode="auto">
            <a:xfrm>
              <a:off x="8853357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A329B1C-2E11-8C62-4BF4-023E92D53B90}"/>
                </a:ext>
              </a:extLst>
            </p:cNvPr>
            <p:cNvSpPr/>
            <p:nvPr/>
          </p:nvSpPr>
          <p:spPr bwMode="auto">
            <a:xfrm>
              <a:off x="9239076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849A41E-5E64-BDE2-A3C0-70483B0E800B}"/>
                </a:ext>
              </a:extLst>
            </p:cNvPr>
            <p:cNvCxnSpPr>
              <a:cxnSpLocks/>
              <a:endCxn id="152" idx="2"/>
            </p:cNvCxnSpPr>
            <p:nvPr/>
          </p:nvCxnSpPr>
          <p:spPr>
            <a:xfrm>
              <a:off x="8310519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992ABD98-7B87-B2BA-0300-1C5FB40BCCC9}"/>
                </a:ext>
              </a:extLst>
            </p:cNvPr>
            <p:cNvCxnSpPr>
              <a:cxnSpLocks/>
            </p:cNvCxnSpPr>
            <p:nvPr/>
          </p:nvCxnSpPr>
          <p:spPr>
            <a:xfrm>
              <a:off x="8696238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14D4DA45-943B-E54C-A1D5-5B3D26BA3E39}"/>
                </a:ext>
              </a:extLst>
            </p:cNvPr>
            <p:cNvCxnSpPr>
              <a:cxnSpLocks/>
            </p:cNvCxnSpPr>
            <p:nvPr/>
          </p:nvCxnSpPr>
          <p:spPr>
            <a:xfrm>
              <a:off x="9081957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FAC77F1-3D7E-ECD1-7E52-F82EC9B49DCD}"/>
                </a:ext>
              </a:extLst>
            </p:cNvPr>
            <p:cNvSpPr/>
            <p:nvPr/>
          </p:nvSpPr>
          <p:spPr bwMode="auto">
            <a:xfrm>
              <a:off x="6924762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935C96B-E430-45CE-57F1-E22B43643390}"/>
                </a:ext>
              </a:extLst>
            </p:cNvPr>
            <p:cNvSpPr/>
            <p:nvPr/>
          </p:nvSpPr>
          <p:spPr bwMode="auto">
            <a:xfrm>
              <a:off x="7310481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22A81471-A4E7-A773-AF78-9CBB354C935A}"/>
                </a:ext>
              </a:extLst>
            </p:cNvPr>
            <p:cNvSpPr/>
            <p:nvPr/>
          </p:nvSpPr>
          <p:spPr bwMode="auto">
            <a:xfrm>
              <a:off x="7696200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076EB20-2569-EFB7-2995-7A39CB54BE15}"/>
                </a:ext>
              </a:extLst>
            </p:cNvPr>
            <p:cNvSpPr/>
            <p:nvPr/>
          </p:nvSpPr>
          <p:spPr bwMode="auto">
            <a:xfrm>
              <a:off x="8081919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6064A83-BE40-B25E-C985-4B4F951A745A}"/>
                </a:ext>
              </a:extLst>
            </p:cNvPr>
            <p:cNvCxnSpPr>
              <a:cxnSpLocks/>
              <a:stCxn id="158" idx="6"/>
              <a:endCxn id="159" idx="2"/>
            </p:cNvCxnSpPr>
            <p:nvPr/>
          </p:nvCxnSpPr>
          <p:spPr>
            <a:xfrm>
              <a:off x="7153362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57D8C158-9257-F4C7-33B4-424FD3B8D4C6}"/>
                </a:ext>
              </a:extLst>
            </p:cNvPr>
            <p:cNvCxnSpPr>
              <a:cxnSpLocks/>
            </p:cNvCxnSpPr>
            <p:nvPr/>
          </p:nvCxnSpPr>
          <p:spPr>
            <a:xfrm>
              <a:off x="7539081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439E9F23-AFF4-B39C-73FC-9E1AD0E91313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27B314C-D4B3-A5CA-74AA-E6BE8132A4E3}"/>
                </a:ext>
              </a:extLst>
            </p:cNvPr>
            <p:cNvSpPr/>
            <p:nvPr/>
          </p:nvSpPr>
          <p:spPr bwMode="auto">
            <a:xfrm>
              <a:off x="8467638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67FC788-02E9-87D5-A5A1-A538AF2C935A}"/>
                </a:ext>
              </a:extLst>
            </p:cNvPr>
            <p:cNvSpPr/>
            <p:nvPr/>
          </p:nvSpPr>
          <p:spPr bwMode="auto">
            <a:xfrm>
              <a:off x="8853357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AD64477-9B00-21C8-E559-C24011D275FB}"/>
                </a:ext>
              </a:extLst>
            </p:cNvPr>
            <p:cNvSpPr/>
            <p:nvPr/>
          </p:nvSpPr>
          <p:spPr bwMode="auto">
            <a:xfrm>
              <a:off x="9239076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12ED744-4B4B-0757-8821-0A037BD9E43F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>
              <a:off x="8310519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30AC0223-1B46-37AE-953E-B45904310761}"/>
                </a:ext>
              </a:extLst>
            </p:cNvPr>
            <p:cNvCxnSpPr>
              <a:cxnSpLocks/>
            </p:cNvCxnSpPr>
            <p:nvPr/>
          </p:nvCxnSpPr>
          <p:spPr>
            <a:xfrm>
              <a:off x="8696238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8F07869-D1CB-972C-A907-E8C9A001EEBA}"/>
                </a:ext>
              </a:extLst>
            </p:cNvPr>
            <p:cNvCxnSpPr>
              <a:cxnSpLocks/>
            </p:cNvCxnSpPr>
            <p:nvPr/>
          </p:nvCxnSpPr>
          <p:spPr>
            <a:xfrm>
              <a:off x="9081957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07EDD94-81F6-7CA0-6C4B-24780E5BACF4}"/>
                </a:ext>
              </a:extLst>
            </p:cNvPr>
            <p:cNvSpPr/>
            <p:nvPr/>
          </p:nvSpPr>
          <p:spPr bwMode="auto">
            <a:xfrm>
              <a:off x="6940362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2692025-4C4E-9110-BA37-CD575D0EB6BC}"/>
                </a:ext>
              </a:extLst>
            </p:cNvPr>
            <p:cNvSpPr/>
            <p:nvPr/>
          </p:nvSpPr>
          <p:spPr bwMode="auto">
            <a:xfrm>
              <a:off x="7326081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1716CF3-053D-9100-DC47-AA7380137D26}"/>
                </a:ext>
              </a:extLst>
            </p:cNvPr>
            <p:cNvSpPr/>
            <p:nvPr/>
          </p:nvSpPr>
          <p:spPr bwMode="auto">
            <a:xfrm>
              <a:off x="7711800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2AC58EF-C14F-50E0-2325-A99ED271243F}"/>
                </a:ext>
              </a:extLst>
            </p:cNvPr>
            <p:cNvSpPr/>
            <p:nvPr/>
          </p:nvSpPr>
          <p:spPr bwMode="auto">
            <a:xfrm>
              <a:off x="8097519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A8EE525A-6CE0-C461-DD7C-571E021C2A5C}"/>
                </a:ext>
              </a:extLst>
            </p:cNvPr>
            <p:cNvCxnSpPr>
              <a:cxnSpLocks/>
              <a:stCxn id="171" idx="6"/>
              <a:endCxn id="172" idx="2"/>
            </p:cNvCxnSpPr>
            <p:nvPr/>
          </p:nvCxnSpPr>
          <p:spPr>
            <a:xfrm>
              <a:off x="7168962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C8E2341-20CE-2073-50A9-2A03160DC613}"/>
                </a:ext>
              </a:extLst>
            </p:cNvPr>
            <p:cNvCxnSpPr>
              <a:cxnSpLocks/>
            </p:cNvCxnSpPr>
            <p:nvPr/>
          </p:nvCxnSpPr>
          <p:spPr>
            <a:xfrm>
              <a:off x="7554681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57057DE5-8AE7-C196-6DB7-906C78FF357B}"/>
                </a:ext>
              </a:extLst>
            </p:cNvPr>
            <p:cNvCxnSpPr>
              <a:cxnSpLocks/>
            </p:cNvCxnSpPr>
            <p:nvPr/>
          </p:nvCxnSpPr>
          <p:spPr>
            <a:xfrm>
              <a:off x="7940400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162C8FF-8EA7-BCD7-8E91-F748F58CC0CB}"/>
                </a:ext>
              </a:extLst>
            </p:cNvPr>
            <p:cNvSpPr/>
            <p:nvPr/>
          </p:nvSpPr>
          <p:spPr bwMode="auto">
            <a:xfrm>
              <a:off x="8483238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FF26997-F409-77BF-311B-1FF0B7E38F15}"/>
                </a:ext>
              </a:extLst>
            </p:cNvPr>
            <p:cNvSpPr/>
            <p:nvPr/>
          </p:nvSpPr>
          <p:spPr bwMode="auto">
            <a:xfrm>
              <a:off x="8868957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D89B278-AA93-71CE-EC12-514EC30EC04F}"/>
                </a:ext>
              </a:extLst>
            </p:cNvPr>
            <p:cNvSpPr/>
            <p:nvPr/>
          </p:nvSpPr>
          <p:spPr bwMode="auto">
            <a:xfrm>
              <a:off x="9254676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42830600-F175-C58F-CEEB-B23A687F46F3}"/>
                </a:ext>
              </a:extLst>
            </p:cNvPr>
            <p:cNvCxnSpPr>
              <a:cxnSpLocks/>
              <a:endCxn id="178" idx="2"/>
            </p:cNvCxnSpPr>
            <p:nvPr/>
          </p:nvCxnSpPr>
          <p:spPr>
            <a:xfrm>
              <a:off x="8326119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0BF19A9-A2F8-AF92-F3B8-7C5AC34D7799}"/>
                </a:ext>
              </a:extLst>
            </p:cNvPr>
            <p:cNvCxnSpPr>
              <a:cxnSpLocks/>
            </p:cNvCxnSpPr>
            <p:nvPr/>
          </p:nvCxnSpPr>
          <p:spPr>
            <a:xfrm>
              <a:off x="8711838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6659346-D3B9-8FEF-9B00-CF0902952F90}"/>
                </a:ext>
              </a:extLst>
            </p:cNvPr>
            <p:cNvCxnSpPr>
              <a:cxnSpLocks/>
            </p:cNvCxnSpPr>
            <p:nvPr/>
          </p:nvCxnSpPr>
          <p:spPr>
            <a:xfrm>
              <a:off x="9097557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>
              <a:extLst>
                <a:ext uri="{FF2B5EF4-FFF2-40B4-BE49-F238E27FC236}">
                  <a16:creationId xmlns:a16="http://schemas.microsoft.com/office/drawing/2014/main" id="{B9D88E1E-D019-4704-71CB-805FFEB4725D}"/>
                </a:ext>
              </a:extLst>
            </p:cNvPr>
            <p:cNvCxnSpPr>
              <a:cxnSpLocks/>
              <a:stCxn id="141" idx="4"/>
              <a:endCxn id="145" idx="0"/>
            </p:cNvCxnSpPr>
            <p:nvPr/>
          </p:nvCxnSpPr>
          <p:spPr>
            <a:xfrm rot="5400000">
              <a:off x="8093359" y="639878"/>
              <a:ext cx="207394" cy="231598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Elbow Connector 189">
              <a:extLst>
                <a:ext uri="{FF2B5EF4-FFF2-40B4-BE49-F238E27FC236}">
                  <a16:creationId xmlns:a16="http://schemas.microsoft.com/office/drawing/2014/main" id="{086474EC-B4D0-7E89-451A-E15B9C877D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0940" y="1064298"/>
              <a:ext cx="207394" cy="231598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>
              <a:extLst>
                <a:ext uri="{FF2B5EF4-FFF2-40B4-BE49-F238E27FC236}">
                  <a16:creationId xmlns:a16="http://schemas.microsoft.com/office/drawing/2014/main" id="{A87585C8-2E57-005F-71FB-2E68BD335B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3035" y="1513621"/>
              <a:ext cx="207394" cy="231598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A04DFA2-315B-B56C-BB15-5D95750B59EB}"/>
              </a:ext>
            </a:extLst>
          </p:cNvPr>
          <p:cNvSpPr/>
          <p:nvPr/>
        </p:nvSpPr>
        <p:spPr bwMode="auto">
          <a:xfrm>
            <a:off x="1794287" y="413952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A6CC9F-5A01-11C3-9F5B-FA59F335C978}"/>
              </a:ext>
            </a:extLst>
          </p:cNvPr>
          <p:cNvSpPr/>
          <p:nvPr/>
        </p:nvSpPr>
        <p:spPr bwMode="auto">
          <a:xfrm>
            <a:off x="2178609" y="4139526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FA6FCAF0-9D27-EAE9-C6D5-13A4D066D1E8}"/>
              </a:ext>
            </a:extLst>
          </p:cNvPr>
          <p:cNvSpPr/>
          <p:nvPr/>
        </p:nvSpPr>
        <p:spPr bwMode="auto">
          <a:xfrm>
            <a:off x="2562931" y="4139526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7F5EECB-F872-0C22-BF6A-CFE5BBBA068F}"/>
              </a:ext>
            </a:extLst>
          </p:cNvPr>
          <p:cNvSpPr/>
          <p:nvPr/>
        </p:nvSpPr>
        <p:spPr bwMode="auto">
          <a:xfrm>
            <a:off x="2947253" y="4139526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545F46F1-0AD3-CB5C-4DC2-B78BC069074F}"/>
              </a:ext>
            </a:extLst>
          </p:cNvPr>
          <p:cNvSpPr/>
          <p:nvPr/>
        </p:nvSpPr>
        <p:spPr bwMode="auto">
          <a:xfrm>
            <a:off x="3331575" y="4139526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C5089AA-D929-44BF-E2A7-465B45D0538C}"/>
              </a:ext>
            </a:extLst>
          </p:cNvPr>
          <p:cNvSpPr/>
          <p:nvPr/>
        </p:nvSpPr>
        <p:spPr bwMode="auto">
          <a:xfrm>
            <a:off x="3715898" y="4139526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8E83A78-B26F-89E2-1B2D-45C4610B383E}"/>
              </a:ext>
            </a:extLst>
          </p:cNvPr>
          <p:cNvSpPr/>
          <p:nvPr/>
        </p:nvSpPr>
        <p:spPr bwMode="auto">
          <a:xfrm>
            <a:off x="1788129" y="4536597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C572DC9A-BF37-D1C9-5186-EA666FAA5C45}"/>
              </a:ext>
            </a:extLst>
          </p:cNvPr>
          <p:cNvSpPr/>
          <p:nvPr/>
        </p:nvSpPr>
        <p:spPr bwMode="auto">
          <a:xfrm>
            <a:off x="2172451" y="4536597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E4ABECD7-78DE-36B0-A423-EBAAE8B03B41}"/>
              </a:ext>
            </a:extLst>
          </p:cNvPr>
          <p:cNvSpPr/>
          <p:nvPr/>
        </p:nvSpPr>
        <p:spPr bwMode="auto">
          <a:xfrm>
            <a:off x="2556773" y="4536597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D09BCE4A-14C8-7BD1-2198-EA0FE1251AA2}"/>
              </a:ext>
            </a:extLst>
          </p:cNvPr>
          <p:cNvSpPr/>
          <p:nvPr/>
        </p:nvSpPr>
        <p:spPr bwMode="auto">
          <a:xfrm>
            <a:off x="2941095" y="4536597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2327D74-1F58-5CD3-96AE-96227F8A0C08}"/>
              </a:ext>
            </a:extLst>
          </p:cNvPr>
          <p:cNvSpPr/>
          <p:nvPr/>
        </p:nvSpPr>
        <p:spPr bwMode="auto">
          <a:xfrm>
            <a:off x="3325417" y="4536597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27896356-F097-DF78-8D24-57FA130ABEE2}"/>
              </a:ext>
            </a:extLst>
          </p:cNvPr>
          <p:cNvSpPr/>
          <p:nvPr/>
        </p:nvSpPr>
        <p:spPr bwMode="auto">
          <a:xfrm>
            <a:off x="3709740" y="4536597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07412743-033D-8F59-E4C6-3ECEF1CAB019}"/>
              </a:ext>
            </a:extLst>
          </p:cNvPr>
          <p:cNvSpPr/>
          <p:nvPr/>
        </p:nvSpPr>
        <p:spPr bwMode="auto">
          <a:xfrm>
            <a:off x="1794287" y="494476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2860D3F-9013-826D-A899-6A5BF834DBA7}"/>
              </a:ext>
            </a:extLst>
          </p:cNvPr>
          <p:cNvSpPr/>
          <p:nvPr/>
        </p:nvSpPr>
        <p:spPr bwMode="auto">
          <a:xfrm>
            <a:off x="2178609" y="4944764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B1A1F4D8-E441-A617-EA0E-F6CE5B70112D}"/>
              </a:ext>
            </a:extLst>
          </p:cNvPr>
          <p:cNvSpPr/>
          <p:nvPr/>
        </p:nvSpPr>
        <p:spPr bwMode="auto">
          <a:xfrm>
            <a:off x="2562931" y="4944764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2FFE97C-DC1F-10B8-00D0-A58C83EE95FF}"/>
              </a:ext>
            </a:extLst>
          </p:cNvPr>
          <p:cNvSpPr/>
          <p:nvPr/>
        </p:nvSpPr>
        <p:spPr bwMode="auto">
          <a:xfrm>
            <a:off x="2947253" y="4944764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4DB2A8D-0184-F0B7-C440-13FFFEBBA8F7}"/>
              </a:ext>
            </a:extLst>
          </p:cNvPr>
          <p:cNvSpPr/>
          <p:nvPr/>
        </p:nvSpPr>
        <p:spPr bwMode="auto">
          <a:xfrm>
            <a:off x="3331575" y="4944764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713E1108-8CB4-E905-E135-079463766843}"/>
              </a:ext>
            </a:extLst>
          </p:cNvPr>
          <p:cNvSpPr/>
          <p:nvPr/>
        </p:nvSpPr>
        <p:spPr bwMode="auto">
          <a:xfrm>
            <a:off x="3715898" y="4944764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A3E66A4-F60A-155F-F89B-39DA849C7174}"/>
              </a:ext>
            </a:extLst>
          </p:cNvPr>
          <p:cNvSpPr/>
          <p:nvPr/>
        </p:nvSpPr>
        <p:spPr bwMode="auto">
          <a:xfrm>
            <a:off x="1801764" y="535975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67486B1-7026-E3D4-0CBE-248CAAE393C3}"/>
              </a:ext>
            </a:extLst>
          </p:cNvPr>
          <p:cNvSpPr/>
          <p:nvPr/>
        </p:nvSpPr>
        <p:spPr bwMode="auto">
          <a:xfrm>
            <a:off x="2186086" y="5359754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4EEDF36-4561-D666-783C-B05055ECFD4B}"/>
              </a:ext>
            </a:extLst>
          </p:cNvPr>
          <p:cNvSpPr/>
          <p:nvPr/>
        </p:nvSpPr>
        <p:spPr bwMode="auto">
          <a:xfrm>
            <a:off x="2570408" y="5359754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726BB34A-72BE-729E-D336-8E108C4D3522}"/>
              </a:ext>
            </a:extLst>
          </p:cNvPr>
          <p:cNvSpPr/>
          <p:nvPr/>
        </p:nvSpPr>
        <p:spPr bwMode="auto">
          <a:xfrm>
            <a:off x="2954730" y="5359754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4A15AA4-54ED-254D-D3F5-7E926E567655}"/>
              </a:ext>
            </a:extLst>
          </p:cNvPr>
          <p:cNvSpPr/>
          <p:nvPr/>
        </p:nvSpPr>
        <p:spPr bwMode="auto">
          <a:xfrm>
            <a:off x="3339052" y="5359754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132440DB-5D65-6B64-41D0-287573F7BF84}"/>
              </a:ext>
            </a:extLst>
          </p:cNvPr>
          <p:cNvSpPr/>
          <p:nvPr/>
        </p:nvSpPr>
        <p:spPr bwMode="auto">
          <a:xfrm>
            <a:off x="3723375" y="5359754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1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93790" y="131702"/>
            <a:ext cx="11147969" cy="663811"/>
          </a:xfrm>
          <a:prstGeom prst="rect">
            <a:avLst/>
          </a:prstGeom>
        </p:spPr>
        <p:txBody>
          <a:bodyPr vert="horz" wrap="square" lIns="105970" tIns="105970" rIns="105970" bIns="105970" rtlCol="0" anchor="t" anchorCtr="0">
            <a:noAutofit/>
          </a:bodyPr>
          <a:lstStyle/>
          <a:p>
            <a:r>
              <a:rPr lang="en-US" b="1" dirty="0"/>
              <a:t>Graphs work well on high-variability data</a:t>
            </a:r>
            <a:endParaRPr lang="en" b="1"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791796" y="3783801"/>
            <a:ext cx="9876150" cy="1966095"/>
          </a:xfrm>
          <a:prstGeom prst="rect">
            <a:avLst/>
          </a:prstGeom>
        </p:spPr>
        <p:txBody>
          <a:bodyPr vert="horz" wrap="square" lIns="105970" tIns="105970" rIns="105970" bIns="105970" rtlCol="0" anchor="t" anchorCtr="0">
            <a:noAutofit/>
          </a:bodyPr>
          <a:lstStyle/>
          <a:p>
            <a:pPr marL="311719" indent="-311719"/>
            <a:r>
              <a:rPr lang="en-US" sz="2182" dirty="0"/>
              <a:t>Most business systems fit somewhere on a spectrum of data </a:t>
            </a:r>
            <a:r>
              <a:rPr lang="en-US" sz="2182" b="1" dirty="0"/>
              <a:t>variability</a:t>
            </a:r>
          </a:p>
          <a:p>
            <a:pPr marL="311719" indent="-311719"/>
            <a:r>
              <a:rPr lang="en-US" sz="2182" dirty="0"/>
              <a:t>Highly regular systems, like a GL have low variability</a:t>
            </a:r>
          </a:p>
          <a:p>
            <a:pPr marL="311719" indent="-311719"/>
            <a:r>
              <a:rPr lang="en-US" sz="2182" dirty="0"/>
              <a:t>Variability tends to grow over time as exceptions are introduced to a system</a:t>
            </a:r>
          </a:p>
          <a:p>
            <a:pPr marL="311719" indent="-311719"/>
            <a:r>
              <a:rPr lang="en-US" sz="2182" dirty="0"/>
              <a:t>Few real-world systems can accurately predict </a:t>
            </a:r>
            <a:r>
              <a:rPr lang="en-US" sz="2182" b="1" dirty="0"/>
              <a:t>future</a:t>
            </a:r>
            <a:r>
              <a:rPr lang="en-US" sz="2182" dirty="0"/>
              <a:t> variability</a:t>
            </a:r>
            <a:endParaRPr sz="2182" dirty="0"/>
          </a:p>
        </p:txBody>
      </p:sp>
      <p:sp>
        <p:nvSpPr>
          <p:cNvPr id="196" name="Shape 196"/>
          <p:cNvSpPr txBox="1"/>
          <p:nvPr/>
        </p:nvSpPr>
        <p:spPr>
          <a:xfrm>
            <a:off x="943944" y="2311960"/>
            <a:ext cx="2551623" cy="465745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spAutoFit/>
          </a:bodyPr>
          <a:lstStyle/>
          <a:p>
            <a:pPr algn="ctr"/>
            <a:r>
              <a:rPr lang="en" sz="1636" b="1" dirty="0"/>
              <a:t>General Ledger</a:t>
            </a:r>
            <a:r>
              <a:rPr lang="en-US" sz="1636" b="1" dirty="0"/>
              <a:t> (GL)</a:t>
            </a:r>
            <a:endParaRPr lang="en" sz="1636" b="1" dirty="0"/>
          </a:p>
        </p:txBody>
      </p:sp>
      <p:sp>
        <p:nvSpPr>
          <p:cNvPr id="197" name="Shape 197"/>
          <p:cNvSpPr txBox="1"/>
          <p:nvPr/>
        </p:nvSpPr>
        <p:spPr>
          <a:xfrm>
            <a:off x="6756805" y="2336046"/>
            <a:ext cx="2053677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 dirty="0"/>
              <a:t>Drug Interactions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565992" y="2306308"/>
            <a:ext cx="1080389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 dirty="0"/>
              <a:t>Claims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5331866" y="3147984"/>
            <a:ext cx="1436809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" sz="1636" b="1" dirty="0"/>
              <a:t>Providers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6850803" y="3132795"/>
            <a:ext cx="1436809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 dirty="0"/>
              <a:t>Genomics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3474006" y="2686819"/>
            <a:ext cx="1329361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/>
              <a:t>Invoice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13" name="Shape 201"/>
          <p:cNvSpPr txBox="1"/>
          <p:nvPr/>
        </p:nvSpPr>
        <p:spPr>
          <a:xfrm>
            <a:off x="1544295" y="2887361"/>
            <a:ext cx="1329361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-US" sz="1636" b="1" dirty="0"/>
              <a:t>Star Rating</a:t>
            </a:r>
            <a:endParaRPr lang="en" sz="1636" b="1" dirty="0"/>
          </a:p>
        </p:txBody>
      </p:sp>
      <p:sp>
        <p:nvSpPr>
          <p:cNvPr id="14" name="Shape 201"/>
          <p:cNvSpPr txBox="1"/>
          <p:nvPr/>
        </p:nvSpPr>
        <p:spPr>
          <a:xfrm>
            <a:off x="3141611" y="3156979"/>
            <a:ext cx="1661758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-US" sz="1636" b="1" dirty="0"/>
              <a:t>Shopping Cart</a:t>
            </a:r>
            <a:endParaRPr lang="en" sz="1636" b="1" dirty="0"/>
          </a:p>
        </p:txBody>
      </p:sp>
      <p:sp>
        <p:nvSpPr>
          <p:cNvPr id="4" name="Left-Right Arrow 3"/>
          <p:cNvSpPr/>
          <p:nvPr/>
        </p:nvSpPr>
        <p:spPr>
          <a:xfrm>
            <a:off x="791796" y="1332174"/>
            <a:ext cx="10373397" cy="895670"/>
          </a:xfrm>
          <a:prstGeom prst="leftRightArrow">
            <a:avLst>
              <a:gd name="adj1" fmla="val 60876"/>
              <a:gd name="adj2" fmla="val 50000"/>
            </a:avLst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345" tIns="31173" rIns="62345" bIns="311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7" dirty="0" err="1"/>
          </a:p>
        </p:txBody>
      </p:sp>
      <p:sp>
        <p:nvSpPr>
          <p:cNvPr id="5" name="TextBox 4"/>
          <p:cNvSpPr txBox="1"/>
          <p:nvPr/>
        </p:nvSpPr>
        <p:spPr>
          <a:xfrm>
            <a:off x="1216977" y="1602926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Low Variability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89279" y="1602926"/>
            <a:ext cx="176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High Variability</a:t>
            </a:r>
          </a:p>
        </p:txBody>
      </p:sp>
      <p:sp>
        <p:nvSpPr>
          <p:cNvPr id="18" name="Shape 200"/>
          <p:cNvSpPr txBox="1"/>
          <p:nvPr/>
        </p:nvSpPr>
        <p:spPr>
          <a:xfrm>
            <a:off x="5106186" y="2699764"/>
            <a:ext cx="1744617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-US" sz="1636" b="1" dirty="0"/>
              <a:t>Benefit Plans</a:t>
            </a:r>
            <a:endParaRPr lang="en" sz="1636" b="1" dirty="0"/>
          </a:p>
        </p:txBody>
      </p:sp>
      <p:sp>
        <p:nvSpPr>
          <p:cNvPr id="19" name="Shape 197"/>
          <p:cNvSpPr txBox="1"/>
          <p:nvPr/>
        </p:nvSpPr>
        <p:spPr>
          <a:xfrm>
            <a:off x="7868268" y="2707673"/>
            <a:ext cx="2048685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-US" sz="1636" b="1" dirty="0"/>
              <a:t>360 Applications</a:t>
            </a:r>
            <a:endParaRPr lang="en" sz="1636" b="1" dirty="0"/>
          </a:p>
        </p:txBody>
      </p:sp>
      <p:sp>
        <p:nvSpPr>
          <p:cNvPr id="20" name="Shape 197"/>
          <p:cNvSpPr txBox="1"/>
          <p:nvPr/>
        </p:nvSpPr>
        <p:spPr>
          <a:xfrm>
            <a:off x="8431524" y="3190020"/>
            <a:ext cx="1417008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-US" sz="1636" b="1" dirty="0"/>
              <a:t>Data Hubs</a:t>
            </a:r>
            <a:endParaRPr lang="en" sz="1636" b="1" dirty="0"/>
          </a:p>
        </p:txBody>
      </p:sp>
      <p:sp>
        <p:nvSpPr>
          <p:cNvPr id="21" name="Shape 197">
            <a:extLst>
              <a:ext uri="{FF2B5EF4-FFF2-40B4-BE49-F238E27FC236}">
                <a16:creationId xmlns:a16="http://schemas.microsoft.com/office/drawing/2014/main" id="{62245A03-A2DE-8A4A-902E-C61C49141441}"/>
              </a:ext>
            </a:extLst>
          </p:cNvPr>
          <p:cNvSpPr txBox="1"/>
          <p:nvPr/>
        </p:nvSpPr>
        <p:spPr>
          <a:xfrm>
            <a:off x="9015113" y="2352825"/>
            <a:ext cx="2053677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" sz="1636" b="1" dirty="0"/>
              <a:t>Clinical Data</a:t>
            </a:r>
          </a:p>
        </p:txBody>
      </p:sp>
    </p:spTree>
    <p:extLst>
      <p:ext uri="{BB962C8B-B14F-4D97-AF65-F5344CB8AC3E}">
        <p14:creationId xmlns:p14="http://schemas.microsoft.com/office/powerpoint/2010/main" val="262459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2266217-F76A-4A96-7A59-754DC9625032}"/>
              </a:ext>
            </a:extLst>
          </p:cNvPr>
          <p:cNvCxnSpPr>
            <a:cxnSpLocks/>
            <a:stCxn id="69" idx="3"/>
          </p:cNvCxnSpPr>
          <p:nvPr/>
        </p:nvCxnSpPr>
        <p:spPr bwMode="gray">
          <a:xfrm flipH="1">
            <a:off x="1651125" y="3034918"/>
            <a:ext cx="1256098" cy="666102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5C70061-4B65-1E2A-3800-C0AEA70D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14" y="101419"/>
            <a:ext cx="9601200" cy="631959"/>
          </a:xfrm>
        </p:spPr>
        <p:txBody>
          <a:bodyPr>
            <a:normAutofit fontScale="90000"/>
          </a:bodyPr>
          <a:lstStyle/>
          <a:p>
            <a:r>
              <a:rPr lang="en-US" dirty="0"/>
              <a:t>How Is Clinical Data Unique?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EF46A-2709-1B79-985D-D15FC281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886" y="898647"/>
            <a:ext cx="4074073" cy="56966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Answer: Complexity, Variability and</a:t>
            </a:r>
          </a:p>
          <a:p>
            <a:r>
              <a:rPr lang="en-US" b="1" dirty="0"/>
              <a:t>RELATIONSHIPS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25B221-3FD1-CC98-13AD-29CF293D2C28}"/>
              </a:ext>
            </a:extLst>
          </p:cNvPr>
          <p:cNvSpPr/>
          <p:nvPr/>
        </p:nvSpPr>
        <p:spPr bwMode="gray">
          <a:xfrm>
            <a:off x="8100850" y="1547656"/>
            <a:ext cx="1681655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Conditions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786406-8C8A-D6F9-CAE6-45B3EE36C37E}"/>
              </a:ext>
            </a:extLst>
          </p:cNvPr>
          <p:cNvSpPr/>
          <p:nvPr/>
        </p:nvSpPr>
        <p:spPr bwMode="gray">
          <a:xfrm>
            <a:off x="9490844" y="4337632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Medications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77701D-BBA1-5230-2B94-ABD96495E83C}"/>
              </a:ext>
            </a:extLst>
          </p:cNvPr>
          <p:cNvSpPr/>
          <p:nvPr/>
        </p:nvSpPr>
        <p:spPr bwMode="gray">
          <a:xfrm>
            <a:off x="1651125" y="4952692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Genomics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F9D00D-4B97-CA51-00BC-846062E615B0}"/>
              </a:ext>
            </a:extLst>
          </p:cNvPr>
          <p:cNvSpPr/>
          <p:nvPr/>
        </p:nvSpPr>
        <p:spPr bwMode="gray">
          <a:xfrm>
            <a:off x="6958357" y="794080"/>
            <a:ext cx="1726833" cy="854987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Activity</a:t>
            </a:r>
          </a:p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(FitBit)</a:t>
            </a:r>
            <a:endParaRPr lang="en-US" sz="1400" b="1" i="0" u="none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2CF69D-40A5-1989-BB91-B1AF132928DF}"/>
              </a:ext>
            </a:extLst>
          </p:cNvPr>
          <p:cNvSpPr/>
          <p:nvPr/>
        </p:nvSpPr>
        <p:spPr bwMode="gray">
          <a:xfrm>
            <a:off x="4752441" y="5350702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Lab</a:t>
            </a:r>
          </a:p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Tests</a:t>
            </a:r>
            <a:endParaRPr lang="en-US" sz="1400" b="1" i="0" u="none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6DD842-645B-2D6B-28BA-7166A97FFF1A}"/>
              </a:ext>
            </a:extLst>
          </p:cNvPr>
          <p:cNvSpPr/>
          <p:nvPr/>
        </p:nvSpPr>
        <p:spPr bwMode="gray">
          <a:xfrm>
            <a:off x="9633543" y="1964984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Claims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51E3C-4FAC-B59E-9525-E1ADA7DCC646}"/>
              </a:ext>
            </a:extLst>
          </p:cNvPr>
          <p:cNvSpPr/>
          <p:nvPr/>
        </p:nvSpPr>
        <p:spPr bwMode="gray">
          <a:xfrm>
            <a:off x="5568442" y="931995"/>
            <a:ext cx="1340615" cy="641263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Allergies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F39DBE-67E3-CACA-7E0E-99DDF60EFC7D}"/>
              </a:ext>
            </a:extLst>
          </p:cNvPr>
          <p:cNvSpPr/>
          <p:nvPr/>
        </p:nvSpPr>
        <p:spPr bwMode="gray">
          <a:xfrm>
            <a:off x="2335809" y="3229905"/>
            <a:ext cx="1808814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Vaccinations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2CAD40-1B81-B40F-BEB2-167457E99D25}"/>
              </a:ext>
            </a:extLst>
          </p:cNvPr>
          <p:cNvSpPr/>
          <p:nvPr/>
        </p:nvSpPr>
        <p:spPr bwMode="gray">
          <a:xfrm>
            <a:off x="8636915" y="3483574"/>
            <a:ext cx="1681655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Diseases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227EF1-D9A6-5D1B-E604-A065A7EB9DA0}"/>
              </a:ext>
            </a:extLst>
          </p:cNvPr>
          <p:cNvSpPr/>
          <p:nvPr/>
        </p:nvSpPr>
        <p:spPr bwMode="gray">
          <a:xfrm>
            <a:off x="9427781" y="5419493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Adherence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E1D899-F988-2DD4-5CAD-45CEEE263C43}"/>
              </a:ext>
            </a:extLst>
          </p:cNvPr>
          <p:cNvSpPr/>
          <p:nvPr/>
        </p:nvSpPr>
        <p:spPr bwMode="gray">
          <a:xfrm>
            <a:off x="6958357" y="5308096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Prescriptions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E4992F-0DD5-3952-1073-4B50BF563538}"/>
              </a:ext>
            </a:extLst>
          </p:cNvPr>
          <p:cNvSpPr/>
          <p:nvPr/>
        </p:nvSpPr>
        <p:spPr bwMode="gray">
          <a:xfrm>
            <a:off x="3196230" y="1657507"/>
            <a:ext cx="1516250" cy="647125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Visits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0C1878-CAF3-F111-2CF4-38826C938A12}"/>
              </a:ext>
            </a:extLst>
          </p:cNvPr>
          <p:cNvSpPr/>
          <p:nvPr/>
        </p:nvSpPr>
        <p:spPr bwMode="gray">
          <a:xfrm>
            <a:off x="1341221" y="1813338"/>
            <a:ext cx="1568669" cy="593080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Calls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E495D4-8F32-9A21-51B1-C0059A4455D8}"/>
              </a:ext>
            </a:extLst>
          </p:cNvPr>
          <p:cNvSpPr/>
          <p:nvPr/>
        </p:nvSpPr>
        <p:spPr bwMode="gray">
          <a:xfrm>
            <a:off x="601723" y="2408446"/>
            <a:ext cx="1268929" cy="435633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E-Mails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F9ED20-B64B-EB8B-6AB5-954A482548ED}"/>
              </a:ext>
            </a:extLst>
          </p:cNvPr>
          <p:cNvSpPr/>
          <p:nvPr/>
        </p:nvSpPr>
        <p:spPr bwMode="gray">
          <a:xfrm>
            <a:off x="2719551" y="5762900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Medical</a:t>
            </a:r>
          </a:p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Images</a:t>
            </a:r>
            <a:endParaRPr lang="en-US" sz="1400" b="1" i="0" u="none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77F370-1ECC-D7C9-A80C-825159B9087C}"/>
              </a:ext>
            </a:extLst>
          </p:cNvPr>
          <p:cNvSpPr/>
          <p:nvPr/>
        </p:nvSpPr>
        <p:spPr bwMode="gray">
          <a:xfrm>
            <a:off x="9965124" y="2844079"/>
            <a:ext cx="2226876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Demographics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566323-BD5F-6478-ACFF-27511A737F1A}"/>
              </a:ext>
            </a:extLst>
          </p:cNvPr>
          <p:cNvSpPr/>
          <p:nvPr/>
        </p:nvSpPr>
        <p:spPr bwMode="gray">
          <a:xfrm>
            <a:off x="582258" y="4155464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Social</a:t>
            </a:r>
            <a:br>
              <a:rPr lang="en-US" sz="14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Determinants</a:t>
            </a:r>
            <a:br>
              <a:rPr lang="en-US" sz="14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of Health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FD198A-CC5B-F8CC-0A51-5C1C8CBC0151}"/>
              </a:ext>
            </a:extLst>
          </p:cNvPr>
          <p:cNvCxnSpPr>
            <a:cxnSpLocks/>
            <a:endCxn id="8" idx="4"/>
          </p:cNvCxnSpPr>
          <p:nvPr/>
        </p:nvCxnSpPr>
        <p:spPr bwMode="gray">
          <a:xfrm flipV="1">
            <a:off x="6405394" y="1649067"/>
            <a:ext cx="1416380" cy="1933363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D3C578-4CF5-4667-3973-1E8363DC4B43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 bwMode="gray">
          <a:xfrm flipV="1">
            <a:off x="6822471" y="2301231"/>
            <a:ext cx="1524652" cy="1194699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516757-F889-7D58-43FA-B9AE60BE8C86}"/>
              </a:ext>
            </a:extLst>
          </p:cNvPr>
          <p:cNvCxnSpPr>
            <a:cxnSpLocks/>
            <a:endCxn id="11" idx="3"/>
          </p:cNvCxnSpPr>
          <p:nvPr/>
        </p:nvCxnSpPr>
        <p:spPr bwMode="gray">
          <a:xfrm flipV="1">
            <a:off x="6958357" y="2718559"/>
            <a:ext cx="2976100" cy="1008388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6752AD-AA6A-DDC3-7096-7D939C5F3ADA}"/>
              </a:ext>
            </a:extLst>
          </p:cNvPr>
          <p:cNvCxnSpPr>
            <a:cxnSpLocks/>
            <a:endCxn id="21" idx="2"/>
          </p:cNvCxnSpPr>
          <p:nvPr/>
        </p:nvCxnSpPr>
        <p:spPr bwMode="gray">
          <a:xfrm flipV="1">
            <a:off x="7110757" y="3285513"/>
            <a:ext cx="2854367" cy="593834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F2BEB8-912F-0EDF-6AE1-A925479A3E82}"/>
              </a:ext>
            </a:extLst>
          </p:cNvPr>
          <p:cNvCxnSpPr>
            <a:cxnSpLocks/>
            <a:endCxn id="14" idx="2"/>
          </p:cNvCxnSpPr>
          <p:nvPr/>
        </p:nvCxnSpPr>
        <p:spPr bwMode="gray">
          <a:xfrm>
            <a:off x="6822471" y="3925008"/>
            <a:ext cx="1814444" cy="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1243DDB-7C09-C838-62BF-D046C556A90E}"/>
              </a:ext>
            </a:extLst>
          </p:cNvPr>
          <p:cNvCxnSpPr>
            <a:cxnSpLocks/>
            <a:endCxn id="6" idx="2"/>
          </p:cNvCxnSpPr>
          <p:nvPr/>
        </p:nvCxnSpPr>
        <p:spPr bwMode="gray">
          <a:xfrm>
            <a:off x="6630419" y="4035972"/>
            <a:ext cx="2860425" cy="743094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3F56F14-4279-C4B7-3E5D-85DBFCE45EF2}"/>
              </a:ext>
            </a:extLst>
          </p:cNvPr>
          <p:cNvCxnSpPr>
            <a:cxnSpLocks/>
            <a:endCxn id="15" idx="1"/>
          </p:cNvCxnSpPr>
          <p:nvPr/>
        </p:nvCxnSpPr>
        <p:spPr bwMode="gray">
          <a:xfrm>
            <a:off x="6630419" y="4151586"/>
            <a:ext cx="3098276" cy="139720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BB66F5-2492-5BBC-EA6C-97FB378AEF1D}"/>
              </a:ext>
            </a:extLst>
          </p:cNvPr>
          <p:cNvCxnSpPr>
            <a:cxnSpLocks/>
            <a:endCxn id="16" idx="0"/>
          </p:cNvCxnSpPr>
          <p:nvPr/>
        </p:nvCxnSpPr>
        <p:spPr bwMode="gray">
          <a:xfrm>
            <a:off x="6495393" y="4151586"/>
            <a:ext cx="1490350" cy="115651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09F3F6D-F300-6AFC-F2E1-C34C3A92D9D4}"/>
              </a:ext>
            </a:extLst>
          </p:cNvPr>
          <p:cNvCxnSpPr>
            <a:cxnSpLocks/>
            <a:endCxn id="10" idx="0"/>
          </p:cNvCxnSpPr>
          <p:nvPr/>
        </p:nvCxnSpPr>
        <p:spPr bwMode="gray">
          <a:xfrm flipH="1">
            <a:off x="5779827" y="4123070"/>
            <a:ext cx="350804" cy="1227632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A07F1BE-FD73-5BD7-D7E2-1BB8174A14C7}"/>
              </a:ext>
            </a:extLst>
          </p:cNvPr>
          <p:cNvCxnSpPr>
            <a:cxnSpLocks/>
            <a:endCxn id="20" idx="0"/>
          </p:cNvCxnSpPr>
          <p:nvPr/>
        </p:nvCxnSpPr>
        <p:spPr bwMode="gray">
          <a:xfrm flipH="1">
            <a:off x="3746937" y="4123070"/>
            <a:ext cx="2086067" cy="163983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80B5C07-C53E-0667-F4B7-A7C4C46AB03D}"/>
              </a:ext>
            </a:extLst>
          </p:cNvPr>
          <p:cNvCxnSpPr>
            <a:cxnSpLocks/>
            <a:endCxn id="7" idx="7"/>
          </p:cNvCxnSpPr>
          <p:nvPr/>
        </p:nvCxnSpPr>
        <p:spPr bwMode="gray">
          <a:xfrm flipH="1">
            <a:off x="3404982" y="4097706"/>
            <a:ext cx="1973955" cy="984279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339B986-0D6D-D1F0-A208-89EA85FA1D66}"/>
              </a:ext>
            </a:extLst>
          </p:cNvPr>
          <p:cNvSpPr/>
          <p:nvPr/>
        </p:nvSpPr>
        <p:spPr bwMode="gray">
          <a:xfrm>
            <a:off x="4568313" y="1151839"/>
            <a:ext cx="1177814" cy="680897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ADTs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0C0823-D277-0B90-D8EA-6035E740ADFE}"/>
              </a:ext>
            </a:extLst>
          </p:cNvPr>
          <p:cNvCxnSpPr>
            <a:cxnSpLocks/>
            <a:endCxn id="12" idx="4"/>
          </p:cNvCxnSpPr>
          <p:nvPr/>
        </p:nvCxnSpPr>
        <p:spPr bwMode="gray">
          <a:xfrm flipV="1">
            <a:off x="6107884" y="1573258"/>
            <a:ext cx="130866" cy="2613777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0081C46-B69F-A6E9-2DA6-1CD452408105}"/>
              </a:ext>
            </a:extLst>
          </p:cNvPr>
          <p:cNvCxnSpPr>
            <a:cxnSpLocks/>
            <a:endCxn id="55" idx="5"/>
          </p:cNvCxnSpPr>
          <p:nvPr/>
        </p:nvCxnSpPr>
        <p:spPr bwMode="gray">
          <a:xfrm flipH="1" flipV="1">
            <a:off x="5573640" y="1733021"/>
            <a:ext cx="218481" cy="1817285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6E42B34-5BB9-9268-A718-1A1D71BED6FC}"/>
              </a:ext>
            </a:extLst>
          </p:cNvPr>
          <p:cNvCxnSpPr>
            <a:cxnSpLocks/>
            <a:endCxn id="17" idx="5"/>
          </p:cNvCxnSpPr>
          <p:nvPr/>
        </p:nvCxnSpPr>
        <p:spPr bwMode="gray">
          <a:xfrm flipH="1" flipV="1">
            <a:off x="4490430" y="2209863"/>
            <a:ext cx="1059835" cy="1340443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71F780A3-371A-4CAC-F78B-5EE1C0499A4C}"/>
              </a:ext>
            </a:extLst>
          </p:cNvPr>
          <p:cNvSpPr/>
          <p:nvPr/>
        </p:nvSpPr>
        <p:spPr bwMode="gray">
          <a:xfrm>
            <a:off x="243213" y="3058905"/>
            <a:ext cx="1602638" cy="40332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Searches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EE58396-5BBA-9AD3-1C7F-A453AB7068C7}"/>
              </a:ext>
            </a:extLst>
          </p:cNvPr>
          <p:cNvCxnSpPr>
            <a:cxnSpLocks/>
            <a:endCxn id="22" idx="6"/>
          </p:cNvCxnSpPr>
          <p:nvPr/>
        </p:nvCxnSpPr>
        <p:spPr bwMode="gray">
          <a:xfrm flipH="1">
            <a:off x="2637029" y="3853465"/>
            <a:ext cx="2667391" cy="743433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DB5FA6-D9D9-C089-5516-94317C83AADC}"/>
              </a:ext>
            </a:extLst>
          </p:cNvPr>
          <p:cNvCxnSpPr>
            <a:cxnSpLocks/>
            <a:endCxn id="13" idx="6"/>
          </p:cNvCxnSpPr>
          <p:nvPr/>
        </p:nvCxnSpPr>
        <p:spPr bwMode="gray">
          <a:xfrm flipH="1" flipV="1">
            <a:off x="4144623" y="3671339"/>
            <a:ext cx="1268213" cy="91541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6FA057B-4406-25F3-8D60-9E9134EDED89}"/>
              </a:ext>
            </a:extLst>
          </p:cNvPr>
          <p:cNvCxnSpPr>
            <a:cxnSpLocks/>
            <a:endCxn id="69" idx="5"/>
          </p:cNvCxnSpPr>
          <p:nvPr/>
        </p:nvCxnSpPr>
        <p:spPr bwMode="gray">
          <a:xfrm flipH="1" flipV="1">
            <a:off x="4303020" y="3034918"/>
            <a:ext cx="1182923" cy="631519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BB42299-C4D9-B2C9-E3BA-4EEDAF51714D}"/>
              </a:ext>
            </a:extLst>
          </p:cNvPr>
          <p:cNvCxnSpPr>
            <a:cxnSpLocks/>
            <a:stCxn id="69" idx="1"/>
            <a:endCxn id="18" idx="5"/>
          </p:cNvCxnSpPr>
          <p:nvPr/>
        </p:nvCxnSpPr>
        <p:spPr bwMode="gray">
          <a:xfrm flipH="1" flipV="1">
            <a:off x="2680164" y="2319563"/>
            <a:ext cx="227059" cy="257768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709C389-7853-192F-5A5C-7348412E4C50}"/>
              </a:ext>
            </a:extLst>
          </p:cNvPr>
          <p:cNvCxnSpPr>
            <a:cxnSpLocks/>
            <a:stCxn id="69" idx="2"/>
            <a:endCxn id="19" idx="6"/>
          </p:cNvCxnSpPr>
          <p:nvPr/>
        </p:nvCxnSpPr>
        <p:spPr bwMode="gray">
          <a:xfrm flipH="1" flipV="1">
            <a:off x="1870652" y="2626263"/>
            <a:ext cx="747492" cy="179862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516A9AB-C28F-8831-23F9-76125E254D93}"/>
              </a:ext>
            </a:extLst>
          </p:cNvPr>
          <p:cNvSpPr/>
          <p:nvPr/>
        </p:nvSpPr>
        <p:spPr bwMode="gray">
          <a:xfrm>
            <a:off x="417545" y="3574239"/>
            <a:ext cx="1602638" cy="40332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Chats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1BAA4EE-9859-2580-706D-4C8DDCC31E95}"/>
              </a:ext>
            </a:extLst>
          </p:cNvPr>
          <p:cNvCxnSpPr>
            <a:cxnSpLocks/>
            <a:endCxn id="68" idx="6"/>
          </p:cNvCxnSpPr>
          <p:nvPr/>
        </p:nvCxnSpPr>
        <p:spPr bwMode="gray">
          <a:xfrm flipH="1">
            <a:off x="1845851" y="2958525"/>
            <a:ext cx="924693" cy="302044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847D0A4-8893-E1A7-861F-B25BA215A0EF}"/>
              </a:ext>
            </a:extLst>
          </p:cNvPr>
          <p:cNvSpPr/>
          <p:nvPr/>
        </p:nvSpPr>
        <p:spPr bwMode="gray">
          <a:xfrm>
            <a:off x="5068614" y="3366637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b="1" i="0" u="none" baseline="0" dirty="0">
                <a:solidFill>
                  <a:schemeClr val="tx1">
                    <a:lumMod val="50000"/>
                  </a:schemeClr>
                </a:solidFill>
              </a:rPr>
              <a:t>Patient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10D691-304F-BE27-203B-7719012CEEB4}"/>
              </a:ext>
            </a:extLst>
          </p:cNvPr>
          <p:cNvSpPr/>
          <p:nvPr/>
        </p:nvSpPr>
        <p:spPr bwMode="gray">
          <a:xfrm>
            <a:off x="2618144" y="2482562"/>
            <a:ext cx="1973955" cy="647125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Touchpoints</a:t>
            </a:r>
          </a:p>
        </p:txBody>
      </p:sp>
    </p:spTree>
    <p:extLst>
      <p:ext uri="{BB962C8B-B14F-4D97-AF65-F5344CB8AC3E}">
        <p14:creationId xmlns:p14="http://schemas.microsoft.com/office/powerpoint/2010/main" val="2556656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EE66-38AA-0A44-2555-4D64D194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44" y="213166"/>
            <a:ext cx="11590376" cy="777616"/>
          </a:xfrm>
        </p:spPr>
        <p:txBody>
          <a:bodyPr>
            <a:noAutofit/>
          </a:bodyPr>
          <a:lstStyle/>
          <a:p>
            <a:r>
              <a:rPr lang="en-US" sz="3200" dirty="0"/>
              <a:t>AI Helps us Move from Counting Rows to.. </a:t>
            </a:r>
            <a:br>
              <a:rPr lang="en-US" sz="3200" dirty="0"/>
            </a:br>
            <a:r>
              <a:rPr lang="en-US" sz="3200" dirty="0"/>
              <a:t>							Intelligent Comparing</a:t>
            </a:r>
          </a:p>
        </p:txBody>
      </p:sp>
      <p:pic>
        <p:nvPicPr>
          <p:cNvPr id="4" name="Picture 2" descr="Punched card - Wikipedia">
            <a:extLst>
              <a:ext uri="{FF2B5EF4-FFF2-40B4-BE49-F238E27FC236}">
                <a16:creationId xmlns:a16="http://schemas.microsoft.com/office/drawing/2014/main" id="{58FFD8D2-E78B-C496-1A41-2115691D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0685" y="3300539"/>
            <a:ext cx="2128761" cy="92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ndefined">
            <a:extLst>
              <a:ext uri="{FF2B5EF4-FFF2-40B4-BE49-F238E27FC236}">
                <a16:creationId xmlns:a16="http://schemas.microsoft.com/office/drawing/2014/main" id="{C1F4CE68-9207-7F70-FA12-C06BE8AD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16" y="2796392"/>
            <a:ext cx="1865269" cy="165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A491F-B11D-B5E1-1D6C-21FA66B340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17" y="1742959"/>
            <a:ext cx="2089988" cy="92955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D310786-3A9F-25A3-1A47-5B6AF3E5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7043" y="1632830"/>
            <a:ext cx="1689005" cy="105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AE2270-DF2C-6B03-AC39-F7A4224F5765}"/>
              </a:ext>
            </a:extLst>
          </p:cNvPr>
          <p:cNvSpPr txBox="1">
            <a:spLocks/>
          </p:cNvSpPr>
          <p:nvPr/>
        </p:nvSpPr>
        <p:spPr>
          <a:xfrm>
            <a:off x="2049567" y="2511628"/>
            <a:ext cx="2689993" cy="9295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6249F-DE12-6E04-D8B0-ED3CBAB043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720" y="1621534"/>
            <a:ext cx="3251200" cy="27097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B906B7-8543-D284-BC7E-786D78470D0D}"/>
              </a:ext>
            </a:extLst>
          </p:cNvPr>
          <p:cNvSpPr txBox="1">
            <a:spLocks/>
          </p:cNvSpPr>
          <p:nvPr/>
        </p:nvSpPr>
        <p:spPr>
          <a:xfrm>
            <a:off x="7031595" y="2669546"/>
            <a:ext cx="2651450" cy="916623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Comparing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E460CDA-688D-1491-B3DB-AA8F277653F3}"/>
              </a:ext>
            </a:extLst>
          </p:cNvPr>
          <p:cNvSpPr/>
          <p:nvPr/>
        </p:nvSpPr>
        <p:spPr>
          <a:xfrm>
            <a:off x="5188864" y="2474200"/>
            <a:ext cx="996592" cy="77761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45B0F-676C-87C4-447F-7E8C581295FB}"/>
              </a:ext>
            </a:extLst>
          </p:cNvPr>
          <p:cNvSpPr txBox="1"/>
          <p:nvPr/>
        </p:nvSpPr>
        <p:spPr>
          <a:xfrm>
            <a:off x="1815398" y="4877813"/>
            <a:ext cx="220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Counting Rows in</a:t>
            </a:r>
          </a:p>
          <a:p>
            <a:pPr algn="ctr"/>
            <a:r>
              <a:rPr lang="en-US" sz="2000" b="1" dirty="0"/>
              <a:t>Tabular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7D97F3-02A2-9B01-FE5E-FC29FCF107C9}"/>
              </a:ext>
            </a:extLst>
          </p:cNvPr>
          <p:cNvSpPr txBox="1"/>
          <p:nvPr/>
        </p:nvSpPr>
        <p:spPr>
          <a:xfrm>
            <a:off x="6731720" y="4684584"/>
            <a:ext cx="3207673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Tabular Data +</a:t>
            </a:r>
          </a:p>
          <a:p>
            <a:pPr algn="ctr"/>
            <a:r>
              <a:rPr lang="en-US" sz="2000" b="1" dirty="0"/>
              <a:t>Graph Data +</a:t>
            </a:r>
          </a:p>
          <a:p>
            <a:pPr algn="ctr"/>
            <a:r>
              <a:rPr lang="en-US" sz="2000" b="1" dirty="0"/>
              <a:t>Unstructured Data (Text) +</a:t>
            </a:r>
          </a:p>
          <a:p>
            <a:pPr algn="ctr"/>
            <a:r>
              <a:rPr lang="en-US" sz="2000" b="1" dirty="0"/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3166703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B67-3CC3-D9F2-2237-E350494E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 vs.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8243-180B-A8E1-D967-9994711A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i="1" dirty="0"/>
              <a:t>Never Mistake a Clear View for a Short Distance</a:t>
            </a:r>
          </a:p>
          <a:p>
            <a:pPr marL="0" indent="0" algn="r">
              <a:buNone/>
            </a:pPr>
            <a:r>
              <a:rPr lang="en-US" dirty="0"/>
              <a:t>- Paul Saffo</a:t>
            </a:r>
          </a:p>
          <a:p>
            <a:endParaRPr lang="en-US" dirty="0"/>
          </a:p>
          <a:p>
            <a:r>
              <a:rPr lang="en-US" dirty="0"/>
              <a:t>AI will democratize education worldwide</a:t>
            </a:r>
          </a:p>
          <a:p>
            <a:r>
              <a:rPr lang="en-US" dirty="0"/>
              <a:t>An MIT-quality education for every child in the world</a:t>
            </a:r>
          </a:p>
          <a:p>
            <a:r>
              <a:rPr lang="en-US" dirty="0"/>
              <a:t>Intelligent textbooks will be easier to build every month</a:t>
            </a:r>
          </a:p>
          <a:p>
            <a:r>
              <a:rPr lang="en-US" dirty="0"/>
              <a:t>Colleges will be rated on their average textbook level</a:t>
            </a:r>
          </a:p>
          <a:p>
            <a:pPr lvl="1"/>
            <a:r>
              <a:rPr lang="en-US" dirty="0"/>
              <a:t>(most of them are at zero today)</a:t>
            </a:r>
          </a:p>
          <a:p>
            <a:r>
              <a:rPr lang="en-US" dirty="0"/>
              <a:t>There are many challenges with MicroSim/Book integration into legacy LMSs built on old relational databases that don’t understand similarity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7A877-2108-1F1A-C0EE-DD763747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5B84D-537E-E9F3-ABA9-592B92AC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4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1292689"/>
            <a:ext cx="6233033" cy="4680683"/>
          </a:xfrm>
        </p:spPr>
        <p:txBody>
          <a:bodyPr/>
          <a:lstStyle/>
          <a:p>
            <a:r>
              <a:rPr lang="en-US" dirty="0"/>
              <a:t>Use Generative AI to automate the boring stuff</a:t>
            </a:r>
          </a:p>
          <a:p>
            <a:r>
              <a:rPr lang="en-US" dirty="0"/>
              <a:t>Download the Cursor IDE or the Codium Windsurf IDE and build a MicroSim using our MicroSim rules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89547-873F-6E9B-7452-4769E53C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37E70-105B-6B58-2F73-B4AB573C92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88" y="1241762"/>
            <a:ext cx="2537944" cy="37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94D11-6B4A-14B1-F475-E625D81E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6BA79-B3D6-97F6-5E59-AD5CAD34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4D9F3-F37F-A4CA-6D63-08C6DCB6DAAF}"/>
              </a:ext>
            </a:extLst>
          </p:cNvPr>
          <p:cNvSpPr txBox="1"/>
          <p:nvPr/>
        </p:nvSpPr>
        <p:spPr>
          <a:xfrm>
            <a:off x="3821469" y="6393438"/>
            <a:ext cx="69588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https://dmccreary.github.io/deep-learning-course/sims/four-futures/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F310D-58C4-48E9-1D45-87CDDEE1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2" y="79455"/>
            <a:ext cx="10598923" cy="61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37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5264A-3DFA-A24E-AC53-5D9F82D8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4FAC-A147-E840-592C-E6F82BE3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5" y="3693695"/>
            <a:ext cx="10515600" cy="23319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connect with me on LinkedIn: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https://www.linkedin.com/in/danmccreary/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DFA3-0B7C-B642-8A73-9253DBB0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EC2F5-9ACE-3656-533C-24FAAB6F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2067266C-EF86-E01C-2650-A235617B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423" y="1488989"/>
            <a:ext cx="1940011" cy="194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8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39A1-2FA8-B017-16BA-92C7B090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for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FEFE-BF55-D7E6-2BA4-76AEAE2F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5" y="1344978"/>
            <a:ext cx="10515600" cy="2902169"/>
          </a:xfrm>
        </p:spPr>
        <p:txBody>
          <a:bodyPr/>
          <a:lstStyle/>
          <a:p>
            <a:r>
              <a:rPr lang="en-US" dirty="0"/>
              <a:t>How many are using generative AI to help you learn?</a:t>
            </a:r>
          </a:p>
          <a:p>
            <a:r>
              <a:rPr lang="en-US" dirty="0"/>
              <a:t>How many think the pace of AI development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Has already </a:t>
            </a:r>
            <a:r>
              <a:rPr lang="en-US" dirty="0">
                <a:solidFill>
                  <a:srgbClr val="C00000"/>
                </a:solidFill>
              </a:rPr>
              <a:t>peaked</a:t>
            </a:r>
            <a:r>
              <a:rPr lang="en-US" dirty="0"/>
              <a:t>, is unsustainable and will decline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Will be </a:t>
            </a:r>
            <a:r>
              <a:rPr lang="en-US" dirty="0">
                <a:solidFill>
                  <a:srgbClr val="C00000"/>
                </a:solidFill>
              </a:rPr>
              <a:t>flat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Is growing at a </a:t>
            </a:r>
            <a:r>
              <a:rPr lang="en-US" dirty="0">
                <a:solidFill>
                  <a:srgbClr val="C00000"/>
                </a:solidFill>
              </a:rPr>
              <a:t>liner</a:t>
            </a:r>
            <a:r>
              <a:rPr lang="en-US" dirty="0"/>
              <a:t> rate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Is growing at an </a:t>
            </a:r>
            <a:r>
              <a:rPr lang="en-US" dirty="0">
                <a:solidFill>
                  <a:srgbClr val="C00000"/>
                </a:solidFill>
              </a:rPr>
              <a:t>exponential</a:t>
            </a:r>
            <a:r>
              <a:rPr lang="en-US" dirty="0"/>
              <a:t> rate?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91704-A1CD-39F4-ECDE-2CD5A9E2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10F3-3916-7674-C73F-F312DEE6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0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9E5B-80E5-EC28-62D3-6F368E32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77" y="153587"/>
            <a:ext cx="11708611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Headline in TechCrunch March 6</a:t>
            </a:r>
            <a:r>
              <a:rPr lang="en-US" baseline="30000" dirty="0"/>
              <a:t>th</a:t>
            </a:r>
            <a:r>
              <a:rPr lang="en-US" dirty="0"/>
              <a:t>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52751-BFB3-2CB3-71AB-895D8805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3BCB3-5F54-38B3-8D94-C4027504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A8F47-863A-168E-7717-0C9EF5F9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03" y="1114658"/>
            <a:ext cx="8748411" cy="4947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22342-7F27-3C16-6EF9-89BBE282585D}"/>
              </a:ext>
            </a:extLst>
          </p:cNvPr>
          <p:cNvSpPr txBox="1"/>
          <p:nvPr/>
        </p:nvSpPr>
        <p:spPr>
          <a:xfrm>
            <a:off x="133983" y="5907896"/>
            <a:ext cx="1192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techcrunch.com</a:t>
            </a:r>
            <a:r>
              <a:rPr lang="en-US" sz="1400" dirty="0"/>
              <a:t>/2025/03/06/a-quarter-of-startups-in-ycs-current-cohort-have-codebases-that-are-almost-entirely-ai-generated/?</a:t>
            </a:r>
            <a:r>
              <a:rPr lang="en-US" sz="1400" dirty="0" err="1"/>
              <a:t>guccounter</a:t>
            </a:r>
            <a:r>
              <a:rPr lang="en-US" sz="1400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71850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6B9A-4C60-4335-D5CC-418184B0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241559"/>
            <a:ext cx="10515600" cy="796410"/>
          </a:xfrm>
        </p:spPr>
        <p:txBody>
          <a:bodyPr/>
          <a:lstStyle/>
          <a:p>
            <a:r>
              <a:rPr lang="en-US" dirty="0"/>
              <a:t>2025 Y-Combinator 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8F2D-53AE-252E-5C55-2C7C666F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773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2025 Bay Area Y-Combinator “Shark tank” for venture-capital funding, in ¼ of the companies, over 95% of their code was written by generative AI</a:t>
            </a: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A75A11FD-5A57-2B23-1565-5990583B11D4}"/>
              </a:ext>
            </a:extLst>
          </p:cNvPr>
          <p:cNvSpPr/>
          <p:nvPr/>
        </p:nvSpPr>
        <p:spPr>
          <a:xfrm>
            <a:off x="2150076" y="2774090"/>
            <a:ext cx="3113901" cy="2749379"/>
          </a:xfrm>
          <a:prstGeom prst="pi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777BD76A-F280-E3DD-E96C-CB1379406B19}"/>
              </a:ext>
            </a:extLst>
          </p:cNvPr>
          <p:cNvSpPr/>
          <p:nvPr/>
        </p:nvSpPr>
        <p:spPr>
          <a:xfrm>
            <a:off x="2248930" y="2687379"/>
            <a:ext cx="3113901" cy="2749379"/>
          </a:xfrm>
          <a:prstGeom prst="pie">
            <a:avLst>
              <a:gd name="adj1" fmla="val 16266553"/>
              <a:gd name="adj2" fmla="val 5370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ADEC0737-CB5A-F29E-D293-FC4CD42945F4}"/>
              </a:ext>
            </a:extLst>
          </p:cNvPr>
          <p:cNvSpPr/>
          <p:nvPr/>
        </p:nvSpPr>
        <p:spPr>
          <a:xfrm>
            <a:off x="6573795" y="2774090"/>
            <a:ext cx="2936791" cy="2749379"/>
          </a:xfrm>
          <a:prstGeom prst="pie">
            <a:avLst>
              <a:gd name="adj1" fmla="val 0"/>
              <a:gd name="adj2" fmla="val 2076245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76801-3565-615B-06A6-8839E2807179}"/>
              </a:ext>
            </a:extLst>
          </p:cNvPr>
          <p:cNvSpPr txBox="1"/>
          <p:nvPr/>
        </p:nvSpPr>
        <p:spPr>
          <a:xfrm>
            <a:off x="7057305" y="4246645"/>
            <a:ext cx="196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95%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Written by AI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47AC094-A0FB-D75A-82AE-6A115A6FAAB8}"/>
              </a:ext>
            </a:extLst>
          </p:cNvPr>
          <p:cNvCxnSpPr>
            <a:endCxn id="6" idx="2"/>
          </p:cNvCxnSpPr>
          <p:nvPr/>
        </p:nvCxnSpPr>
        <p:spPr>
          <a:xfrm>
            <a:off x="4917989" y="3101546"/>
            <a:ext cx="1655806" cy="1047234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4CA60E-71B2-E3CC-810A-6AA96030C3C1}"/>
              </a:ext>
            </a:extLst>
          </p:cNvPr>
          <p:cNvSpPr txBox="1"/>
          <p:nvPr/>
        </p:nvSpPr>
        <p:spPr>
          <a:xfrm>
            <a:off x="4143418" y="329783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C5452-B9A1-CC3B-2DF1-389838D84D8B}"/>
              </a:ext>
            </a:extLst>
          </p:cNvPr>
          <p:cNvSpPr txBox="1"/>
          <p:nvPr/>
        </p:nvSpPr>
        <p:spPr>
          <a:xfrm>
            <a:off x="2928319" y="5584043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Startups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D85AA-5BCC-61B9-2A04-67B4C66B417D}"/>
              </a:ext>
            </a:extLst>
          </p:cNvPr>
          <p:cNvSpPr txBox="1"/>
          <p:nvPr/>
        </p:nvSpPr>
        <p:spPr>
          <a:xfrm>
            <a:off x="6707429" y="5584043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Code Written by AI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9A7B4-2D8A-C649-BB58-3E8B0D65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7CA04D-3AD4-BFA5-0E03-876D8D9B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87BD-E018-5FD6-09DB-A2C82C00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167418"/>
            <a:ext cx="10515600" cy="734626"/>
          </a:xfrm>
        </p:spPr>
        <p:txBody>
          <a:bodyPr/>
          <a:lstStyle/>
          <a:p>
            <a:r>
              <a:rPr lang="en-US" dirty="0"/>
              <a:t>Leading Agentic AI IDE: Cursor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BDE92-A97C-741E-00B0-A7C4C31F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83" y="1058856"/>
            <a:ext cx="8128616" cy="5522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6C05D-3CC5-BEEC-92F7-258AC7DFA2D1}"/>
              </a:ext>
            </a:extLst>
          </p:cNvPr>
          <p:cNvSpPr txBox="1"/>
          <p:nvPr/>
        </p:nvSpPr>
        <p:spPr>
          <a:xfrm>
            <a:off x="9123483" y="1335505"/>
            <a:ext cx="1886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Not Google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Amazon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Microsoft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OpenAI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6E23A-F241-51FF-EBCB-1981B66A6F2B}"/>
              </a:ext>
            </a:extLst>
          </p:cNvPr>
          <p:cNvSpPr txBox="1"/>
          <p:nvPr/>
        </p:nvSpPr>
        <p:spPr>
          <a:xfrm>
            <a:off x="9207704" y="3429000"/>
            <a:ext cx="259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powered by Anthropic Claude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881DF-FA2C-EAC7-8B47-3A2EFA3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55C7-7859-52F8-745F-39D92071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BB1E-6111-FAD8-CB15-35363483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" y="207948"/>
            <a:ext cx="10976811" cy="1139587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Systems Thinking Causal Loop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F49B-27EE-A149-5EB8-8BF4071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69" y="3199060"/>
            <a:ext cx="4539916" cy="935112"/>
          </a:xfrm>
        </p:spPr>
        <p:txBody>
          <a:bodyPr>
            <a:noAutofit/>
          </a:bodyPr>
          <a:lstStyle/>
          <a:p>
            <a:r>
              <a:rPr lang="en-US" dirty="0"/>
              <a:t>Balancing Loops</a:t>
            </a:r>
          </a:p>
          <a:p>
            <a:r>
              <a:rPr lang="en-US" dirty="0"/>
              <a:t>Example: Thermostat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615417-E4FE-BD59-E5EE-8EDA4CA6086D}"/>
              </a:ext>
            </a:extLst>
          </p:cNvPr>
          <p:cNvGrpSpPr/>
          <p:nvPr/>
        </p:nvGrpSpPr>
        <p:grpSpPr>
          <a:xfrm>
            <a:off x="2861879" y="2080335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018CCD-A20A-1631-A3C9-092E2D13F534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263CB7C-24BE-453A-977A-CBE73C02FE42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1EE7BE-9845-8012-712E-6B9F8D13192C}"/>
              </a:ext>
            </a:extLst>
          </p:cNvPr>
          <p:cNvGrpSpPr/>
          <p:nvPr/>
        </p:nvGrpSpPr>
        <p:grpSpPr>
          <a:xfrm>
            <a:off x="7821458" y="2023237"/>
            <a:ext cx="741082" cy="741840"/>
            <a:chOff x="3209365" y="2970307"/>
            <a:chExt cx="741082" cy="741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323CE-6DA5-5604-31D5-C33D664ECAB2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2477752-10DF-EDFD-239F-3BFA53642B55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212839-AF11-1F2C-EB73-E88138BCB8B2}"/>
              </a:ext>
            </a:extLst>
          </p:cNvPr>
          <p:cNvSpPr txBox="1">
            <a:spLocks/>
          </p:cNvSpPr>
          <p:nvPr/>
        </p:nvSpPr>
        <p:spPr>
          <a:xfrm>
            <a:off x="6500264" y="3187373"/>
            <a:ext cx="4972856" cy="93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Reinforcing Loops</a:t>
            </a:r>
          </a:p>
          <a:p>
            <a:r>
              <a:rPr lang="en-US" dirty="0"/>
              <a:t>Example: Nuclear Reaction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A8513-0D17-D55E-03D9-258F557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A8D6CA-414E-90DC-78B5-4562521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4E90B-CB7A-AE7F-042A-D638B34F3C6F}"/>
              </a:ext>
            </a:extLst>
          </p:cNvPr>
          <p:cNvSpPr txBox="1"/>
          <p:nvPr/>
        </p:nvSpPr>
        <p:spPr>
          <a:xfrm>
            <a:off x="5500813" y="5962323"/>
            <a:ext cx="538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https://dmccreary.github.io/graph-systems-thinking/</a:t>
            </a:r>
          </a:p>
        </p:txBody>
      </p:sp>
    </p:spTree>
    <p:extLst>
      <p:ext uri="{BB962C8B-B14F-4D97-AF65-F5344CB8AC3E}">
        <p14:creationId xmlns:p14="http://schemas.microsoft.com/office/powerpoint/2010/main" val="2413097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4117</TotalTime>
  <Words>1599</Words>
  <Application>Microsoft Macintosh PowerPoint</Application>
  <PresentationFormat>Widescreen</PresentationFormat>
  <Paragraphs>339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Aptos</vt:lpstr>
      <vt:lpstr>Arial</vt:lpstr>
      <vt:lpstr>Arial Narrow</vt:lpstr>
      <vt:lpstr>source-serif-pro</vt:lpstr>
      <vt:lpstr>Office Theme</vt:lpstr>
      <vt:lpstr>University of Minnesota Deep Learning (EE 4940) Guest Lecture  Applications of Deep Neural Networks Intelligent Textbooks and MicroSims Case Study: Large Healthcare Organization</vt:lpstr>
      <vt:lpstr>Today’s Agenda</vt:lpstr>
      <vt:lpstr>Knowledge Representation</vt:lpstr>
      <vt:lpstr>PowerPoint Presentation</vt:lpstr>
      <vt:lpstr>Question for Class</vt:lpstr>
      <vt:lpstr>Recent Headline in TechCrunch March 6th 2025</vt:lpstr>
      <vt:lpstr>2025 Y-Combinator Statistic</vt:lpstr>
      <vt:lpstr>Leading Agentic AI IDE: Cursor</vt:lpstr>
      <vt:lpstr>Review of Systems Thinking Causal Loop Diagrams</vt:lpstr>
      <vt:lpstr>Balanced vs. Reinforcing</vt:lpstr>
      <vt:lpstr>AI Agent Positive Feedback Loop</vt:lpstr>
      <vt:lpstr>Agent MCP Positive Feedback Loop </vt:lpstr>
      <vt:lpstr>Other Reinforcing Factors Accelerating AI</vt:lpstr>
      <vt:lpstr>PowerPoint Presentation</vt:lpstr>
      <vt:lpstr>Anysphere has 226 employees</vt:lpstr>
      <vt:lpstr>Rate of Change is Getting Faster</vt:lpstr>
      <vt:lpstr>Accelerating Pace of AI Innovation</vt:lpstr>
      <vt:lpstr>A Young Lady's Illustrated Primer   A fully adaptive intelligent learning device  Storytelling customized to each child’s needs  From Neal Stephenson’s 1995 Cyberpunk Novel “Diamond Age”</vt:lpstr>
      <vt:lpstr>PowerPoint Presentation</vt:lpstr>
      <vt:lpstr>Five Levels of Intelligent Textbooks</vt:lpstr>
      <vt:lpstr>Convolution With Filters</vt:lpstr>
      <vt:lpstr>PowerPoint Presentation</vt:lpstr>
      <vt:lpstr>The Complementary Nature of LLMs and EKGs</vt:lpstr>
      <vt:lpstr>Agent Guardrails</vt:lpstr>
      <vt:lpstr>Learning Graph for Deep Learning with Python</vt:lpstr>
      <vt:lpstr>IDE Agent Generation Rules</vt:lpstr>
      <vt:lpstr>Sample  Intelligent Textbooks</vt:lpstr>
      <vt:lpstr>ChatGPT o1 Image Generation WOW!</vt:lpstr>
      <vt:lpstr>Healthcare GenAI Center of Excellence</vt:lpstr>
      <vt:lpstr>Samples of Projects that Used Deep Learning</vt:lpstr>
      <vt:lpstr>Explainable AI</vt:lpstr>
      <vt:lpstr>Clinical Discovery vs. Batch Reporting</vt:lpstr>
      <vt:lpstr>What Databases is Best for Clinical Data Discovery?</vt:lpstr>
      <vt:lpstr>Four Types of Training Data for LLMs</vt:lpstr>
      <vt:lpstr>Graphs work well on high-variability data</vt:lpstr>
      <vt:lpstr>How Is Clinical Data Unique?</vt:lpstr>
      <vt:lpstr>AI Helps us Move from Counting Rows to..         Intelligent Comparing</vt:lpstr>
      <vt:lpstr>Direction vs. Distance</vt:lpstr>
      <vt:lpstr>Call to Action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20</cp:revision>
  <dcterms:created xsi:type="dcterms:W3CDTF">2025-03-28T15:59:13Z</dcterms:created>
  <dcterms:modified xsi:type="dcterms:W3CDTF">2025-04-21T14:52:33Z</dcterms:modified>
</cp:coreProperties>
</file>